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Roboto"/>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italic.fntdata"/><Relationship Id="rId72" Type="http://schemas.openxmlformats.org/officeDocument/2006/relationships/font" Target="fonts/Roboto-bold.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Roboto-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Roboto-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jp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arywoodfine.com/what-is-clean-code/"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arywoodfine.com/what-is-clean-code/"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arywoodfine.com/what-is-clean-code/"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airesdev.com/blog/how-many-software-developers-in-the-world/" TargetMode="External"/><Relationship Id="rId3" Type="http://schemas.openxmlformats.org/officeDocument/2006/relationships/hyperlink" Target="https://www.allstarsit.com/blog/how-many-software-engineers-are-there-in-the-world" TargetMode="External"/><Relationship Id="rId4" Type="http://schemas.openxmlformats.org/officeDocument/2006/relationships/hyperlink" Target="https://slashdata-website-cms.s3.amazonaws.com/sample_reports/EiWEyM5bfZe1Kug_.pdf" TargetMode="External"/><Relationship Id="rId5" Type="http://schemas.openxmlformats.org/officeDocument/2006/relationships/hyperlink" Target="https://www.developernation.net/developer-reports/de20"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vents.hubilo.com/meeting-cpp-2021/session/107541"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2a8a54c598_0_16:notes"/>
          <p:cNvSpPr/>
          <p:nvPr>
            <p:ph idx="2" type="sldImg"/>
          </p:nvPr>
        </p:nvSpPr>
        <p:spPr>
          <a:xfrm>
            <a:off x="457200" y="571500"/>
            <a:ext cx="3657600" cy="15432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g12a8a54c598_0_16:notes"/>
          <p:cNvSpPr txBox="1"/>
          <p:nvPr>
            <p:ph idx="1" type="body"/>
          </p:nvPr>
        </p:nvSpPr>
        <p:spPr>
          <a:xfrm>
            <a:off x="457200" y="2200275"/>
            <a:ext cx="3657600" cy="1800300"/>
          </a:xfrm>
          <a:prstGeom prst="rect">
            <a:avLst/>
          </a:prstGeom>
          <a:noFill/>
          <a:ln>
            <a:noFill/>
          </a:ln>
        </p:spPr>
        <p:txBody>
          <a:bodyPr anchorCtr="0" anchor="t" bIns="27925" lIns="55875" spcFirstLastPara="1" rIns="55875" wrap="square" tIns="27925">
            <a:noAutofit/>
          </a:bodyPr>
          <a:lstStyle/>
          <a:p>
            <a:pPr indent="0" lvl="0" marL="0" rtl="0" algn="l">
              <a:spcBef>
                <a:spcPts val="0"/>
              </a:spcBef>
              <a:spcAft>
                <a:spcPts val="0"/>
              </a:spcAft>
              <a:buNone/>
            </a:pPr>
            <a:r>
              <a:rPr lang="en-GB"/>
              <a:t>Main </a:t>
            </a:r>
            <a:r>
              <a:rPr lang="en-GB"/>
              <a:t>points</a:t>
            </a:r>
            <a:r>
              <a:rPr lang="en-GB"/>
              <a:t> are:</a:t>
            </a:r>
            <a:endParaRPr/>
          </a:p>
          <a:p>
            <a:pPr indent="0" lvl="0" marL="0" rtl="0" algn="l">
              <a:spcBef>
                <a:spcPts val="0"/>
              </a:spcBef>
              <a:spcAft>
                <a:spcPts val="0"/>
              </a:spcAft>
              <a:buNone/>
            </a:pPr>
            <a:r>
              <a:rPr lang="en-GB"/>
              <a:t>What is software quality &amp; clean code</a:t>
            </a:r>
            <a:endParaRPr/>
          </a:p>
          <a:p>
            <a:pPr indent="0" lvl="0" marL="0" rtl="0" algn="l">
              <a:spcBef>
                <a:spcPts val="0"/>
              </a:spcBef>
              <a:spcAft>
                <a:spcPts val="0"/>
              </a:spcAft>
              <a:buNone/>
            </a:pPr>
            <a:r>
              <a:rPr lang="en-GB"/>
              <a:t>Their relationship</a:t>
            </a:r>
            <a:endParaRPr/>
          </a:p>
          <a:p>
            <a:pPr indent="0" lvl="0" marL="0" rtl="0" algn="l">
              <a:spcBef>
                <a:spcPts val="0"/>
              </a:spcBef>
              <a:spcAft>
                <a:spcPts val="0"/>
              </a:spcAft>
              <a:buNone/>
            </a:pPr>
            <a:r>
              <a:rPr lang="en-GB"/>
              <a:t>What can we do about them</a:t>
            </a:r>
            <a:endParaRPr/>
          </a:p>
        </p:txBody>
      </p:sp>
      <p:sp>
        <p:nvSpPr>
          <p:cNvPr id="63" name="Google Shape;63;g12a8a54c598_0_16:notes"/>
          <p:cNvSpPr txBox="1"/>
          <p:nvPr>
            <p:ph idx="12" type="sldNum"/>
          </p:nvPr>
        </p:nvSpPr>
        <p:spPr>
          <a:xfrm>
            <a:off x="2589742" y="4342607"/>
            <a:ext cx="1981200" cy="229500"/>
          </a:xfrm>
          <a:prstGeom prst="rect">
            <a:avLst/>
          </a:prstGeom>
          <a:noFill/>
          <a:ln>
            <a:noFill/>
          </a:ln>
        </p:spPr>
        <p:txBody>
          <a:bodyPr anchorCtr="0" anchor="b" bIns="27925" lIns="55875" spcFirstLastPara="1" rIns="55875" wrap="square" tIns="27925">
            <a:noAutofit/>
          </a:bodyPr>
          <a:lstStyle/>
          <a:p>
            <a:pPr indent="0" lvl="0" marL="0" rtl="0" algn="r">
              <a:spcBef>
                <a:spcPts val="0"/>
              </a:spcBef>
              <a:spcAft>
                <a:spcPts val="0"/>
              </a:spcAft>
              <a:buNone/>
            </a:pPr>
            <a:fld id="{00000000-1234-1234-1234-123412341234}" type="slidenum">
              <a:rPr lang="en-GB" sz="900"/>
              <a:t>‹#›</a:t>
            </a:fld>
            <a:endParaRPr sz="9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be73f2e9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be73f2e9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800">
                <a:solidFill>
                  <a:srgbClr val="202729"/>
                </a:solidFill>
                <a:latin typeface="Proxima Nova"/>
                <a:ea typeface="Proxima Nova"/>
                <a:cs typeface="Proxima Nova"/>
                <a:sym typeface="Proxima Nova"/>
              </a:rPr>
              <a:t>Colour code for romantic/classic</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GB" sz="2800">
                <a:solidFill>
                  <a:srgbClr val="202729"/>
                </a:solidFill>
                <a:latin typeface="Proxima Nova"/>
                <a:ea typeface="Proxima Nova"/>
                <a:cs typeface="Proxima Nova"/>
                <a:sym typeface="Proxima Nova"/>
              </a:rPr>
              <a:t>TOM DE MARCO, peopleware, Structured Analysis and System Specification.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618a310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618a310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solidFill>
                  <a:srgbClr val="202729"/>
                </a:solidFill>
                <a:latin typeface="Proxima Nova"/>
                <a:ea typeface="Proxima Nova"/>
                <a:cs typeface="Proxima Nova"/>
                <a:sym typeface="Proxima Nova"/>
              </a:rPr>
              <a:t>Romantic or classic?</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None/>
            </a:pPr>
            <a:r>
              <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None/>
            </a:pPr>
            <a:r>
              <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None/>
            </a:pPr>
            <a:r>
              <a:rPr lang="en-GB" sz="2800">
                <a:solidFill>
                  <a:srgbClr val="202729"/>
                </a:solidFill>
                <a:latin typeface="Proxima Nova"/>
                <a:ea typeface="Proxima Nova"/>
                <a:cs typeface="Proxima Nova"/>
                <a:sym typeface="Proxima Nova"/>
              </a:rPr>
              <a:t>quality a meaningless marketing term</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None/>
            </a:pPr>
            <a:r>
              <a:rPr lang="en-GB" sz="2800">
                <a:solidFill>
                  <a:srgbClr val="202729"/>
                </a:solidFill>
                <a:latin typeface="Proxima Nova"/>
                <a:ea typeface="Proxima Nova"/>
                <a:cs typeface="Proxima Nova"/>
                <a:sym typeface="Proxima Nova"/>
              </a:rPr>
              <a:t>Quality is undefinable - you recognize it when you see it</a:t>
            </a:r>
            <a:endParaRPr sz="2800">
              <a:solidFill>
                <a:srgbClr val="202729"/>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sz="2800">
              <a:solidFill>
                <a:srgbClr val="202729"/>
              </a:solidFill>
              <a:latin typeface="Proxima Nova"/>
              <a:ea typeface="Proxima Nova"/>
              <a:cs typeface="Proxima Nova"/>
              <a:sym typeface="Proxima Nov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463bc1584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463bc1584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4562ab6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4562ab6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share different attributes</a:t>
            </a:r>
            <a:endParaRPr/>
          </a:p>
          <a:p>
            <a:pPr indent="0" lvl="0" marL="0" rtl="0" algn="l">
              <a:spcBef>
                <a:spcPts val="0"/>
              </a:spcBef>
              <a:spcAft>
                <a:spcPts val="0"/>
              </a:spcAft>
              <a:buNone/>
            </a:pPr>
            <a:r>
              <a:rPr lang="en-GB"/>
              <a:t>A car is HQ because it never breaks down. But isn’t it just reliable?</a:t>
            </a:r>
            <a:endParaRPr/>
          </a:p>
          <a:p>
            <a:pPr indent="0" lvl="0" marL="0" rtl="0" algn="l">
              <a:spcBef>
                <a:spcPts val="0"/>
              </a:spcBef>
              <a:spcAft>
                <a:spcPts val="0"/>
              </a:spcAft>
              <a:buNone/>
            </a:pPr>
            <a:r>
              <a:rPr lang="en-GB"/>
              <a:t>A car is HQ because it’s fast. But isn’t it just fast?</a:t>
            </a:r>
            <a:endParaRPr/>
          </a:p>
          <a:p>
            <a:pPr indent="0" lvl="0" marL="0" rtl="0" algn="l">
              <a:spcBef>
                <a:spcPts val="0"/>
              </a:spcBef>
              <a:spcAft>
                <a:spcPts val="0"/>
              </a:spcAft>
              <a:buNone/>
            </a:pPr>
            <a:r>
              <a:rPr lang="en-GB"/>
              <a:t>A car is HQ because it uses expensive materials? But isn’t it just luxurious?</a:t>
            </a:r>
            <a:endParaRPr/>
          </a:p>
          <a:p>
            <a:pPr indent="0" lvl="0" marL="0" rtl="0" algn="l">
              <a:spcBef>
                <a:spcPts val="0"/>
              </a:spcBef>
              <a:spcAft>
                <a:spcPts val="0"/>
              </a:spcAft>
              <a:buNone/>
            </a:pPr>
            <a:r>
              <a:rPr lang="en-GB"/>
              <a:t>What is a fast car that uses expensive materials but that breaks down and catches on fire? Is it HQ?</a:t>
            </a:r>
            <a:endParaRPr/>
          </a:p>
          <a:p>
            <a:pPr indent="0" lvl="0" marL="0" rtl="0" algn="l">
              <a:spcBef>
                <a:spcPts val="0"/>
              </a:spcBef>
              <a:spcAft>
                <a:spcPts val="0"/>
              </a:spcAft>
              <a:buNone/>
            </a:pPr>
            <a:r>
              <a:rPr lang="en-GB"/>
              <a:t>These are still just characteristics.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3909813d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3909813d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5252"/>
                </a:solidFill>
                <a:latin typeface="Proxima Nova"/>
                <a:ea typeface="Proxima Nova"/>
                <a:cs typeface="Proxima Nova"/>
                <a:sym typeface="Proxima Nova"/>
                <a:hlinkClick r:id="rId2">
                  <a:extLst>
                    <a:ext uri="{A12FA001-AC4F-418D-AE19-62706E023703}">
                      <ahyp:hlinkClr val="tx"/>
                    </a:ext>
                  </a:extLst>
                </a:hlinkClick>
              </a:rPr>
              <a:t>https://garywoodfine.com/what-is-clean-code/</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03909813d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03909813d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When or in which circumstances?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bc9e819b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bc9e819b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Well, we haven’t talked about performance efficieny</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Helps… which </a:t>
            </a:r>
            <a:r>
              <a:rPr lang="en-GB"/>
              <a:t>characteristic</a:t>
            </a:r>
            <a:r>
              <a:rPr lang="en-GB"/>
              <a:t> of CISQ?</a:t>
            </a:r>
            <a:endParaRPr/>
          </a:p>
          <a:p>
            <a:pPr indent="0" lvl="0" marL="0" rtl="0" algn="l">
              <a:spcBef>
                <a:spcPts val="0"/>
              </a:spcBef>
              <a:spcAft>
                <a:spcPts val="0"/>
              </a:spcAft>
              <a:buNone/>
            </a:pPr>
            <a:r>
              <a:rPr lang="en-GB"/>
              <a:t>Number of bugs:</a:t>
            </a:r>
            <a:endParaRPr/>
          </a:p>
          <a:p>
            <a:pPr indent="0" lvl="0" marL="0" rtl="0" algn="l">
              <a:spcBef>
                <a:spcPts val="0"/>
              </a:spcBef>
              <a:spcAft>
                <a:spcPts val="0"/>
              </a:spcAft>
              <a:buNone/>
            </a:pPr>
            <a:r>
              <a:rPr lang="en-GB">
                <a:solidFill>
                  <a:schemeClr val="dk1"/>
                </a:solidFill>
              </a:rPr>
              <a:t>Reliability</a:t>
            </a:r>
            <a:endParaRPr/>
          </a:p>
          <a:p>
            <a:pPr indent="0" lvl="0" marL="0" rtl="0" algn="l">
              <a:spcBef>
                <a:spcPts val="0"/>
              </a:spcBef>
              <a:spcAft>
                <a:spcPts val="0"/>
              </a:spcAft>
              <a:buClr>
                <a:schemeClr val="dk1"/>
              </a:buClr>
              <a:buSzPts val="1100"/>
              <a:buFont typeface="Arial"/>
              <a:buNone/>
            </a:pPr>
            <a:r>
              <a:rPr lang="en-GB"/>
              <a:t>(</a:t>
            </a:r>
            <a:r>
              <a:rPr lang="en-GB"/>
              <a:t>Security)</a:t>
            </a:r>
            <a:endParaRPr/>
          </a:p>
          <a:p>
            <a:pPr indent="0" lvl="0" marL="0" rtl="0" algn="l">
              <a:spcBef>
                <a:spcPts val="0"/>
              </a:spcBef>
              <a:spcAft>
                <a:spcPts val="0"/>
              </a:spcAft>
              <a:buClr>
                <a:schemeClr val="dk1"/>
              </a:buClr>
              <a:buSzPts val="1100"/>
              <a:buFont typeface="Arial"/>
              <a:buNone/>
            </a:pPr>
            <a:r>
              <a:rPr lang="en-GB"/>
              <a:t>(Performance efficiency)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solidFill>
                  <a:schemeClr val="dk1"/>
                </a:solidFill>
              </a:rPr>
              <a:t>Time to fix</a:t>
            </a:r>
            <a:endParaRPr>
              <a:solidFill>
                <a:schemeClr val="dk1"/>
              </a:solidFill>
            </a:endParaRPr>
          </a:p>
          <a:p>
            <a:pPr indent="0" lvl="0" marL="0" rtl="0" algn="l">
              <a:spcBef>
                <a:spcPts val="0"/>
              </a:spcBef>
              <a:spcAft>
                <a:spcPts val="0"/>
              </a:spcAft>
              <a:buNone/>
            </a:pPr>
            <a:r>
              <a:rPr lang="en-GB">
                <a:solidFill>
                  <a:schemeClr val="dk1"/>
                </a:solidFill>
              </a:rPr>
              <a:t>Maintainability</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GB">
                <a:solidFill>
                  <a:schemeClr val="dk1"/>
                </a:solidFill>
              </a:rPr>
              <a:t>Maintenance costs:</a:t>
            </a:r>
            <a:endParaRPr>
              <a:solidFill>
                <a:schemeClr val="dk1"/>
              </a:solidFill>
            </a:endParaRPr>
          </a:p>
          <a:p>
            <a:pPr indent="0" lvl="0" marL="0" rtl="0" algn="l">
              <a:spcBef>
                <a:spcPts val="0"/>
              </a:spcBef>
              <a:spcAft>
                <a:spcPts val="0"/>
              </a:spcAft>
              <a:buNone/>
            </a:pPr>
            <a:r>
              <a:rPr lang="en-GB">
                <a:solidFill>
                  <a:schemeClr val="dk1"/>
                </a:solidFill>
              </a:rPr>
              <a:t>Maintainability</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b99e7b03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bb99e7b03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bb99e7b03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bb99e7b03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e30c6470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e30c6470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needs another subtitle…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fbc9e819b1_0_70:notes"/>
          <p:cNvSpPr txBox="1"/>
          <p:nvPr>
            <p:ph idx="1" type="body"/>
          </p:nvPr>
        </p:nvSpPr>
        <p:spPr>
          <a:xfrm>
            <a:off x="685800" y="4400640"/>
            <a:ext cx="5485800" cy="3599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4" name="Google Shape;74;gfbc9e819b1_0_70:notes"/>
          <p:cNvSpPr/>
          <p:nvPr/>
        </p:nvSpPr>
        <p:spPr>
          <a:xfrm>
            <a:off x="0" y="0"/>
            <a:ext cx="2971200" cy="45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gfbc9e819b1_0_70:notes"/>
          <p:cNvSpPr/>
          <p:nvPr/>
        </p:nvSpPr>
        <p:spPr>
          <a:xfrm>
            <a:off x="3884760" y="8685360"/>
            <a:ext cx="2971200" cy="457800"/>
          </a:xfrm>
          <a:prstGeom prst="rect">
            <a:avLst/>
          </a:prstGeom>
          <a:noFill/>
          <a:ln>
            <a:noFill/>
          </a:ln>
        </p:spPr>
        <p:txBody>
          <a:bodyPr anchorCtr="0" anchor="b"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GB" sz="1200" u="none" cap="none" strike="noStrike">
                <a:solidFill>
                  <a:srgbClr val="000000"/>
                </a:solidFill>
                <a:latin typeface="Arial"/>
                <a:ea typeface="Arial"/>
                <a:cs typeface="Arial"/>
                <a:sym typeface="Arial"/>
              </a:rPr>
              <a:t>‹#›</a:t>
            </a:fld>
            <a:endParaRPr b="0" i="0" sz="1800" u="none" cap="none" strike="noStrike">
              <a:solidFill>
                <a:srgbClr val="000000"/>
              </a:solidFill>
              <a:latin typeface="Arial"/>
              <a:ea typeface="Arial"/>
              <a:cs typeface="Arial"/>
              <a:sym typeface="Arial"/>
            </a:endParaRPr>
          </a:p>
        </p:txBody>
      </p:sp>
      <p:sp>
        <p:nvSpPr>
          <p:cNvPr id="76" name="Google Shape;76;gfbc9e819b1_0_70:notes"/>
          <p:cNvSpPr/>
          <p:nvPr>
            <p:ph idx="2" type="sldImg"/>
          </p:nvPr>
        </p:nvSpPr>
        <p:spPr>
          <a:xfrm>
            <a:off x="1143213"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03909813d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03909813d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 don’t really like this slide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u="sng">
                <a:solidFill>
                  <a:schemeClr val="hlink"/>
                </a:solidFill>
                <a:hlinkClick r:id="rId2"/>
              </a:rPr>
              <a:t>https://garywoodfine.com/what-is-clean-code/</a:t>
            </a:r>
            <a:endParaRPr/>
          </a:p>
          <a:p>
            <a:pPr indent="0" lvl="0" marL="0" rtl="0" algn="l">
              <a:spcBef>
                <a:spcPts val="0"/>
              </a:spcBef>
              <a:spcAft>
                <a:spcPts val="0"/>
              </a:spcAft>
              <a:buNone/>
            </a:pPr>
            <a:r>
              <a:t/>
            </a:r>
            <a:endParaRPr/>
          </a:p>
          <a:p>
            <a:pPr indent="0" lvl="0" marL="0" rtl="0" algn="l">
              <a:lnSpc>
                <a:spcPct val="115000"/>
              </a:lnSpc>
              <a:spcBef>
                <a:spcPts val="0"/>
              </a:spcBef>
              <a:spcAft>
                <a:spcPts val="1200"/>
              </a:spcAft>
              <a:buClr>
                <a:schemeClr val="dk1"/>
              </a:buClr>
              <a:buSzPts val="1100"/>
              <a:buFont typeface="Arial"/>
              <a:buNone/>
            </a:pPr>
            <a:r>
              <a:rPr lang="en-GB" sz="2000">
                <a:solidFill>
                  <a:srgbClr val="616161"/>
                </a:solidFill>
                <a:latin typeface="Proxima Nova"/>
                <a:ea typeface="Proxima Nova"/>
                <a:cs typeface="Proxima Nova"/>
                <a:sym typeface="Proxima Nova"/>
              </a:rPr>
              <a:t>Not values that the business usually cares about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4c9f2f1b1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4c9f2f1b1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Make this pyramid by hand and let quality with the arrows appear separately.</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I NEED TO UNDERSTAND THIS BETTER</a:t>
            </a:r>
            <a:endParaRPr/>
          </a:p>
          <a:p>
            <a:pPr indent="0" lvl="0" marL="0" rtl="0" algn="l">
              <a:spcBef>
                <a:spcPts val="0"/>
              </a:spcBef>
              <a:spcAft>
                <a:spcPts val="0"/>
              </a:spcAft>
              <a:buNone/>
            </a:pPr>
            <a:r>
              <a:rPr lang="en-GB"/>
              <a:t>MAKE THE TRIANGLE a PYRAMID, to show when it’s not involutanrily sacrificed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u="sng">
                <a:solidFill>
                  <a:schemeClr val="hlink"/>
                </a:solidFill>
                <a:hlinkClick r:id="rId2"/>
              </a:rPr>
              <a:t>https://garywoodfine.com/what-is-clean-code/</a:t>
            </a:r>
            <a:endParaRPr/>
          </a:p>
          <a:p>
            <a:pPr indent="0" lvl="0" marL="0" rtl="0" algn="l">
              <a:spcBef>
                <a:spcPts val="0"/>
              </a:spcBef>
              <a:spcAft>
                <a:spcPts val="0"/>
              </a:spcAft>
              <a:buNone/>
            </a:pPr>
            <a:r>
              <a:t/>
            </a:r>
            <a:endParaRPr/>
          </a:p>
          <a:p>
            <a:pPr indent="0" lvl="0" marL="0" rtl="0" algn="l">
              <a:lnSpc>
                <a:spcPct val="115000"/>
              </a:lnSpc>
              <a:spcBef>
                <a:spcPts val="0"/>
              </a:spcBef>
              <a:spcAft>
                <a:spcPts val="1200"/>
              </a:spcAft>
              <a:buClr>
                <a:schemeClr val="dk1"/>
              </a:buClr>
              <a:buSzPts val="1100"/>
              <a:buFont typeface="Arial"/>
              <a:buNone/>
            </a:pPr>
            <a:r>
              <a:rPr lang="en-GB" sz="2000">
                <a:solidFill>
                  <a:srgbClr val="616161"/>
                </a:solidFill>
                <a:latin typeface="Proxima Nova"/>
                <a:ea typeface="Proxima Nova"/>
                <a:cs typeface="Proxima Nova"/>
                <a:sym typeface="Proxima Nova"/>
              </a:rPr>
              <a:t>Not values that the business usually cares about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2d994215d9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2d994215d9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NOT EVEN IF THEY ARE USERS OF YOUR API! They want a clear API, they don’t care about the implementation details!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Bad way of presenting things!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179dd4a2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179dd4a2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e30c6470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e30c64701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L’art pour l’art = self-serving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fbe73f2e9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fbe73f2e9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could replace this chart with something more interactive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On Time Software, company creating dev tools, such as Boreland Turbo Debugger</a:t>
            </a:r>
            <a:endParaRPr/>
          </a:p>
          <a:p>
            <a:pPr indent="0" lvl="0" marL="0" rtl="0" algn="l">
              <a:spcBef>
                <a:spcPts val="0"/>
              </a:spcBef>
              <a:spcAft>
                <a:spcPts val="0"/>
              </a:spcAft>
              <a:buNone/>
            </a:pPr>
            <a:r>
              <a:rPr lang="en-GB"/>
              <a:t>Successful in 90s, software became complex, new features was more and more difficult, due to poor quality</a:t>
            </a:r>
            <a:endParaRPr/>
          </a:p>
          <a:p>
            <a:pPr indent="0" lvl="0" marL="0" rtl="0" algn="l">
              <a:spcBef>
                <a:spcPts val="0"/>
              </a:spcBef>
              <a:spcAft>
                <a:spcPts val="0"/>
              </a:spcAft>
              <a:buNone/>
            </a:pPr>
            <a:r>
              <a:rPr lang="en-GB"/>
              <a:t>2005, out of buisness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4f057548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04f057548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There was some interesting shit from uncle bob about a debugger maybe? What about Netscape?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solidFill>
                  <a:srgbClr val="222222"/>
                </a:solidFill>
                <a:highlight>
                  <a:srgbClr val="FFFFFF"/>
                </a:highlight>
                <a:latin typeface="Georgia"/>
                <a:ea typeface="Georgia"/>
                <a:cs typeface="Georgia"/>
                <a:sym typeface="Georgia"/>
              </a:rPr>
              <a:t>"On Time Software"!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5379901a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5379901a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3909813d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3909813d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5379901af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5379901af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fbc9e819b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fbc9e819b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043d0b80f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043d0b80f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fbc9e819b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fbc9e819b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2bb0d28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02bb0d28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GB" sz="1800">
                <a:solidFill>
                  <a:srgbClr val="616161"/>
                </a:solidFill>
                <a:latin typeface="Proxima Nova"/>
                <a:ea typeface="Proxima Nova"/>
                <a:cs typeface="Proxima Nova"/>
                <a:sym typeface="Proxima Nova"/>
              </a:rPr>
              <a:t>NO, IT’S NOT THEIR JOB! - different text box, big in the middle</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fbc9e819b1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fbc9e819b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They don;t arrive with 15 years of experience at the age of 23 either. What a disgrace!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045091292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045091292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 NEW DATA SOURCE</a:t>
            </a:r>
            <a:endParaRPr/>
          </a:p>
          <a:p>
            <a:pPr indent="0" lvl="0" marL="0" rtl="0" algn="l">
              <a:spcBef>
                <a:spcPts val="0"/>
              </a:spcBef>
              <a:spcAft>
                <a:spcPts val="0"/>
              </a:spcAft>
              <a:buNone/>
            </a:pPr>
            <a:r>
              <a:rPr lang="en-GB" u="sng">
                <a:solidFill>
                  <a:schemeClr val="hlink"/>
                </a:solidFill>
                <a:hlinkClick r:id="rId2"/>
              </a:rPr>
              <a:t>https://www.bairesdev.com/blog/how-many-software-developers-in-the-world/</a:t>
            </a:r>
            <a:r>
              <a:rPr lang="en-GB"/>
              <a:t> -&gt;</a:t>
            </a:r>
            <a:r>
              <a:rPr lang="en-GB" sz="1550">
                <a:solidFill>
                  <a:srgbClr val="3A3A3A"/>
                </a:solidFill>
                <a:latin typeface="Times New Roman"/>
                <a:ea typeface="Times New Roman"/>
                <a:cs typeface="Times New Roman"/>
                <a:sym typeface="Times New Roman"/>
              </a:rPr>
              <a:t>re 26.9 million software developers in 2021 — with 4.3 million of them in North America — a number that is expected to grow to 28.7 million in 2024. </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rPr lang="en-GB" sz="1550" u="sng">
                <a:solidFill>
                  <a:schemeClr val="hlink"/>
                </a:solidFill>
                <a:latin typeface="Times New Roman"/>
                <a:ea typeface="Times New Roman"/>
                <a:cs typeface="Times New Roman"/>
                <a:sym typeface="Times New Roman"/>
                <a:hlinkClick r:id="rId3"/>
              </a:rPr>
              <a:t>https://www.allstarsit.com/blog/how-many-software-engineers-are-there-in-the-world</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rPr lang="en-GB" sz="1550" u="sng">
                <a:solidFill>
                  <a:schemeClr val="hlink"/>
                </a:solidFill>
                <a:latin typeface="Times New Roman"/>
                <a:ea typeface="Times New Roman"/>
                <a:cs typeface="Times New Roman"/>
                <a:sym typeface="Times New Roman"/>
                <a:hlinkClick r:id="rId4"/>
              </a:rPr>
              <a:t>https://slashdata-website-cms.s3.amazonaws.com/sample_reports/EiWEyM5bfZe1Kug_.pdf</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rPr lang="en-GB" sz="1550" u="sng">
                <a:solidFill>
                  <a:schemeClr val="hlink"/>
                </a:solidFill>
                <a:latin typeface="Times New Roman"/>
                <a:ea typeface="Times New Roman"/>
                <a:cs typeface="Times New Roman"/>
                <a:sym typeface="Times New Roman"/>
                <a:hlinkClick r:id="rId5"/>
              </a:rPr>
              <a:t>https://www.developernation.net/developer-reports/de20</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t/>
            </a:r>
            <a:endParaRPr sz="1550">
              <a:solidFill>
                <a:srgbClr val="3A3A3A"/>
              </a:solidFill>
              <a:latin typeface="Times New Roman"/>
              <a:ea typeface="Times New Roman"/>
              <a:cs typeface="Times New Roman"/>
              <a:sym typeface="Times New Roman"/>
            </a:endParaRPr>
          </a:p>
          <a:p>
            <a:pPr indent="0" lvl="0" marL="0" rtl="0" algn="l">
              <a:spcBef>
                <a:spcPts val="0"/>
              </a:spcBef>
              <a:spcAft>
                <a:spcPts val="0"/>
              </a:spcAft>
              <a:buNone/>
            </a:pPr>
            <a:r>
              <a:rPr lang="en-GB" sz="1550">
                <a:solidFill>
                  <a:srgbClr val="3A3A3A"/>
                </a:solidFill>
                <a:latin typeface="Times New Roman"/>
                <a:ea typeface="Times New Roman"/>
                <a:cs typeface="Times New Roman"/>
                <a:sym typeface="Times New Roman"/>
              </a:rPr>
              <a:t>https://docs.google.com/spreadsheets/d/1nYvn24KFN-WuBis6YoBhl4G2KtVGSoegeXbqO_bLHyk/edit#gid=0</a:t>
            </a:r>
            <a:endParaRPr sz="1550">
              <a:solidFill>
                <a:srgbClr val="3A3A3A"/>
              </a:solidFill>
              <a:latin typeface="Times New Roman"/>
              <a:ea typeface="Times New Roman"/>
              <a:cs typeface="Times New Roman"/>
              <a:sym typeface="Times New Roman"/>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fbc9e819b1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fbc9e819b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045091292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045091292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Clean code doesn’t come with YoE</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fbc9e819b1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fbc9e819b1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a:t>
            </a:r>
            <a:br>
              <a:rPr lang="en-GB"/>
            </a:br>
            <a:r>
              <a:rPr lang="en-GB"/>
              <a:t>What can we do?</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b914783e3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b914783e3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a:t>
            </a:r>
            <a:br>
              <a:rPr lang="en-GB"/>
            </a:br>
            <a:r>
              <a:rPr lang="en-GB"/>
              <a:t>What can we do?</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b914783e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b914783e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Mention survival code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be73f2e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be73f2e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02bb0d28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02bb0d287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job is to solve problem for the business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4d89e2e1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4d89e2e1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54562ab6e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54562ab6e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0618a3108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0618a3108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some thoughts for each!</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045091292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045091292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ba904d71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ba904d71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some thoughts for each!</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b98bbc92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b98bbc92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b98bbc925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b98bbc925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some thoughts for each!</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b98bbc925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b98bbc925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some thoughts for each!</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045091292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045091292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Make it look like a chat, bubbles in different colours on two sides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03d7e4ae8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03d7e4ae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ASK THEM!</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02bb0d287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02bb0d287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Might be heard, might not, the grumpy dev!</a:t>
            </a:r>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02cd32c73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02cd32c73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0618a31087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0618a31087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0618a31087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0618a31087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fbc9e819b1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fbc9e819b1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fbe73f2e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fbe73f2e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540a16b849_0_1:notes"/>
          <p:cNvSpPr/>
          <p:nvPr>
            <p:ph idx="2" type="sldImg"/>
          </p:nvPr>
        </p:nvSpPr>
        <p:spPr>
          <a:xfrm>
            <a:off x="457200" y="571500"/>
            <a:ext cx="3657600" cy="15432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1" name="Google Shape;461;g2540a16b849_0_1:notes"/>
          <p:cNvSpPr txBox="1"/>
          <p:nvPr>
            <p:ph idx="1" type="body"/>
          </p:nvPr>
        </p:nvSpPr>
        <p:spPr>
          <a:xfrm>
            <a:off x="457200" y="2200275"/>
            <a:ext cx="3657600" cy="1800300"/>
          </a:xfrm>
          <a:prstGeom prst="rect">
            <a:avLst/>
          </a:prstGeom>
          <a:noFill/>
          <a:ln>
            <a:noFill/>
          </a:ln>
        </p:spPr>
        <p:txBody>
          <a:bodyPr anchorCtr="0" anchor="t" bIns="27925" lIns="55875" spcFirstLastPara="1" rIns="55875" wrap="square" tIns="27925">
            <a:noAutofit/>
          </a:bodyPr>
          <a:lstStyle/>
          <a:p>
            <a:pPr indent="0" lvl="0" marL="0" rtl="0" algn="l">
              <a:spcBef>
                <a:spcPts val="0"/>
              </a:spcBef>
              <a:spcAft>
                <a:spcPts val="0"/>
              </a:spcAft>
              <a:buNone/>
            </a:pPr>
            <a:r>
              <a:rPr lang="en-GB"/>
              <a:t>Main points are:</a:t>
            </a:r>
            <a:endParaRPr/>
          </a:p>
          <a:p>
            <a:pPr indent="0" lvl="0" marL="0" rtl="0" algn="l">
              <a:spcBef>
                <a:spcPts val="0"/>
              </a:spcBef>
              <a:spcAft>
                <a:spcPts val="0"/>
              </a:spcAft>
              <a:buNone/>
            </a:pPr>
            <a:r>
              <a:rPr lang="en-GB"/>
              <a:t>What is software quality &amp; clean code</a:t>
            </a:r>
            <a:endParaRPr/>
          </a:p>
          <a:p>
            <a:pPr indent="0" lvl="0" marL="0" rtl="0" algn="l">
              <a:spcBef>
                <a:spcPts val="0"/>
              </a:spcBef>
              <a:spcAft>
                <a:spcPts val="0"/>
              </a:spcAft>
              <a:buNone/>
            </a:pPr>
            <a:r>
              <a:rPr lang="en-GB"/>
              <a:t>Their relationship</a:t>
            </a:r>
            <a:endParaRPr/>
          </a:p>
          <a:p>
            <a:pPr indent="0" lvl="0" marL="0" rtl="0" algn="l">
              <a:spcBef>
                <a:spcPts val="0"/>
              </a:spcBef>
              <a:spcAft>
                <a:spcPts val="0"/>
              </a:spcAft>
              <a:buNone/>
            </a:pPr>
            <a:r>
              <a:rPr lang="en-GB"/>
              <a:t>What can we do about them</a:t>
            </a:r>
            <a:endParaRPr/>
          </a:p>
        </p:txBody>
      </p:sp>
      <p:sp>
        <p:nvSpPr>
          <p:cNvPr id="462" name="Google Shape;462;g2540a16b849_0_1:notes"/>
          <p:cNvSpPr txBox="1"/>
          <p:nvPr>
            <p:ph idx="12" type="sldNum"/>
          </p:nvPr>
        </p:nvSpPr>
        <p:spPr>
          <a:xfrm>
            <a:off x="2589742" y="4342607"/>
            <a:ext cx="1981200" cy="229500"/>
          </a:xfrm>
          <a:prstGeom prst="rect">
            <a:avLst/>
          </a:prstGeom>
          <a:noFill/>
          <a:ln>
            <a:noFill/>
          </a:ln>
        </p:spPr>
        <p:txBody>
          <a:bodyPr anchorCtr="0" anchor="b" bIns="27925" lIns="55875" spcFirstLastPara="1" rIns="55875" wrap="square" tIns="27925">
            <a:noAutofit/>
          </a:bodyPr>
          <a:lstStyle/>
          <a:p>
            <a:pPr indent="0" lvl="0" marL="0" rtl="0" algn="r">
              <a:spcBef>
                <a:spcPts val="0"/>
              </a:spcBef>
              <a:spcAft>
                <a:spcPts val="0"/>
              </a:spcAft>
              <a:buNone/>
            </a:pPr>
            <a:fld id="{00000000-1234-1234-1234-123412341234}" type="slidenum">
              <a:rPr lang="en-GB" sz="900"/>
              <a:t>‹#›</a:t>
            </a:fld>
            <a:endParaRPr sz="9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463bc1584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463bc1584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bc9e819b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bc9e819b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800">
                <a:solidFill>
                  <a:srgbClr val="616161"/>
                </a:solidFill>
                <a:latin typeface="Proxima Nova"/>
                <a:ea typeface="Proxima Nova"/>
                <a:cs typeface="Proxima Nova"/>
                <a:sym typeface="Proxima Nova"/>
              </a:rPr>
              <a:t>"Evidence-based Software Engineering: based on the publicly available data",</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rPr lang="en-GB" sz="1800">
                <a:solidFill>
                  <a:srgbClr val="616161"/>
                </a:solidFill>
                <a:latin typeface="Proxima Nova"/>
                <a:ea typeface="Proxima Nova"/>
                <a:cs typeface="Proxima Nova"/>
                <a:sym typeface="Proxima Nova"/>
              </a:rPr>
              <a:t>Talk about Phil Nash’s presentation CISQ</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rPr lang="en-GB" sz="1800">
                <a:solidFill>
                  <a:srgbClr val="616161"/>
                </a:solidFill>
                <a:latin typeface="Proxima Nova"/>
                <a:ea typeface="Proxima Nova"/>
                <a:cs typeface="Proxima Nova"/>
                <a:sym typeface="Proxima Nova"/>
              </a:rPr>
              <a:t>How his definition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1200"/>
              </a:spcAft>
              <a:buClr>
                <a:schemeClr val="dk1"/>
              </a:buClr>
              <a:buSzPts val="1100"/>
              <a:buFont typeface="Arial"/>
              <a:buNone/>
            </a:pPr>
            <a:r>
              <a:rPr lang="en-GB" sz="1050">
                <a:solidFill>
                  <a:srgbClr val="555555"/>
                </a:solidFill>
                <a:highlight>
                  <a:srgbClr val="FFFFFF"/>
                </a:highlight>
                <a:latin typeface="Microsoft Yahei"/>
                <a:ea typeface="Microsoft Yahei"/>
                <a:cs typeface="Microsoft Yahei"/>
                <a:sym typeface="Microsoft Yahei"/>
              </a:rPr>
              <a:t>People in industry are very interested in software quality, and sometimes they have the confusing experience of talking to me about it. My first response, on being asked about software quality, is to ask what the questioner means by software quality. After letting them fumble around for 10 seconds or so, trying to articulate an answer, I offer several possibilities (which they are often not happy with). Then I explain how “software quality” is a meaningless marketing term. This leaves them confused and unhappy. People have a yearning for software quality which makes them easy prey for the snake-oil salesmen.</a:t>
            </a:r>
            <a:endParaRPr sz="1800">
              <a:solidFill>
                <a:srgbClr val="616161"/>
              </a:solidFill>
              <a:latin typeface="Proxima Nova"/>
              <a:ea typeface="Proxima Nova"/>
              <a:cs typeface="Proxima Nova"/>
              <a:sym typeface="Proxima Nov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63bc158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63bc158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can share different attributes</a:t>
            </a:r>
            <a:endParaRPr/>
          </a:p>
          <a:p>
            <a:pPr indent="0" lvl="0" marL="0" rtl="0" algn="l">
              <a:spcBef>
                <a:spcPts val="0"/>
              </a:spcBef>
              <a:spcAft>
                <a:spcPts val="0"/>
              </a:spcAft>
              <a:buNone/>
            </a:pPr>
            <a:r>
              <a:rPr lang="en-GB"/>
              <a:t>A car is HQ because it never breaks down. But isn’t it just reliable?</a:t>
            </a:r>
            <a:endParaRPr/>
          </a:p>
          <a:p>
            <a:pPr indent="0" lvl="0" marL="0" rtl="0" algn="l">
              <a:spcBef>
                <a:spcPts val="0"/>
              </a:spcBef>
              <a:spcAft>
                <a:spcPts val="0"/>
              </a:spcAft>
              <a:buNone/>
            </a:pPr>
            <a:r>
              <a:rPr lang="en-GB"/>
              <a:t>A car is HQ because it’s fast. But isn’t it just fast?</a:t>
            </a:r>
            <a:endParaRPr/>
          </a:p>
          <a:p>
            <a:pPr indent="0" lvl="0" marL="0" rtl="0" algn="l">
              <a:spcBef>
                <a:spcPts val="0"/>
              </a:spcBef>
              <a:spcAft>
                <a:spcPts val="0"/>
              </a:spcAft>
              <a:buNone/>
            </a:pPr>
            <a:r>
              <a:rPr lang="en-GB"/>
              <a:t>A car is HQ because it uses expensive materials? But isn’t it just luxurious?</a:t>
            </a:r>
            <a:endParaRPr/>
          </a:p>
          <a:p>
            <a:pPr indent="0" lvl="0" marL="0" rtl="0" algn="l">
              <a:spcBef>
                <a:spcPts val="0"/>
              </a:spcBef>
              <a:spcAft>
                <a:spcPts val="0"/>
              </a:spcAft>
              <a:buNone/>
            </a:pPr>
            <a:r>
              <a:rPr lang="en-GB"/>
              <a:t>What is a fast car that uses expensive materials but that breaks down and catches on fire? Is it HQ?</a:t>
            </a:r>
            <a:endParaRPr/>
          </a:p>
          <a:p>
            <a:pPr indent="0" lvl="0" marL="0" rtl="0" algn="l">
              <a:spcBef>
                <a:spcPts val="0"/>
              </a:spcBef>
              <a:spcAft>
                <a:spcPts val="0"/>
              </a:spcAft>
              <a:buNone/>
            </a:pPr>
            <a:r>
              <a:rPr lang="en-GB"/>
              <a:t>These are still just characteristics.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be73f2e9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fbe73f2e9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400" u="sng">
                <a:solidFill>
                  <a:srgbClr val="FF5252"/>
                </a:solidFill>
                <a:latin typeface="Proxima Nova"/>
                <a:ea typeface="Proxima Nova"/>
                <a:cs typeface="Proxima Nova"/>
                <a:sym typeface="Proxima Nova"/>
                <a:hlinkClick r:id="rId2">
                  <a:extLst>
                    <a:ext uri="{A12FA001-AC4F-418D-AE19-62706E023703}">
                      <ahyp:hlinkClr val="tx"/>
                    </a:ext>
                  </a:extLst>
                </a:hlinkClick>
              </a:rPr>
              <a:t>https://events.hubilo.com/meeting-cpp-2021/session/107541</a:t>
            </a:r>
            <a:endParaRPr/>
          </a:p>
          <a:p>
            <a:pPr indent="0" lvl="0" marL="0" rtl="0" algn="l">
              <a:lnSpc>
                <a:spcPct val="115000"/>
              </a:lnSpc>
              <a:spcBef>
                <a:spcPts val="1200"/>
              </a:spcBef>
              <a:spcAft>
                <a:spcPts val="1200"/>
              </a:spcAft>
              <a:buClr>
                <a:schemeClr val="dk1"/>
              </a:buClr>
              <a:buSzPts val="1100"/>
              <a:buFont typeface="Arial"/>
              <a:buNone/>
            </a:pPr>
            <a:r>
              <a:rPr lang="en-GB" sz="1350">
                <a:solidFill>
                  <a:schemeClr val="dk1"/>
                </a:solidFill>
                <a:highlight>
                  <a:srgbClr val="FFFFFF"/>
                </a:highlight>
              </a:rPr>
              <a:t> </a:t>
            </a:r>
            <a:r>
              <a:rPr i="1" lang="en-GB" sz="1350">
                <a:solidFill>
                  <a:schemeClr val="dk1"/>
                </a:solidFill>
                <a:highlight>
                  <a:srgbClr val="FFFFFF"/>
                </a:highlight>
              </a:rPr>
              <a:t>inorganic, biological, social, and intellectual</a:t>
            </a:r>
            <a:r>
              <a:rPr lang="en-GB" sz="1350">
                <a:solidFill>
                  <a:schemeClr val="dk1"/>
                </a:solidFill>
                <a:highlight>
                  <a:srgbClr val="FFFFFF"/>
                </a:highlight>
              </a:rPr>
              <a:t>, leaving </a:t>
            </a:r>
            <a:r>
              <a:rPr i="1" lang="en-GB" sz="1350">
                <a:solidFill>
                  <a:schemeClr val="dk1"/>
                </a:solidFill>
                <a:highlight>
                  <a:srgbClr val="FFFFFF"/>
                </a:highlight>
              </a:rPr>
              <a:t>dynamic quality</a:t>
            </a:r>
            <a:r>
              <a:rPr lang="en-GB" sz="1350">
                <a:solidFill>
                  <a:schemeClr val="dk1"/>
                </a:solidFill>
                <a:highlight>
                  <a:srgbClr val="FFFFFF"/>
                </a:highlight>
              </a:rPr>
              <a:t> undefinable.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4" name="Google Shape;54;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9" name="Shape 5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2" name="Google Shape;32;p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 name="Google Shape;35;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7" name="Google Shape;37;p7"/>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4" name="Google Shape;44;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4.jpg"/><Relationship Id="rId6"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en.wikipedia.org/wiki/Software_qualit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hyperlink" Target="http://sandordargo.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1.png"/><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4.jpg"/><Relationship Id="rId6"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hape-of-code.coding-guidelines.com/2021/03/28/the-aura-of-software-quality/"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0A12"/>
        </a:solidFill>
      </p:bgPr>
    </p:bg>
    <p:spTree>
      <p:nvGrpSpPr>
        <p:cNvPr id="64" name="Shape 64"/>
        <p:cNvGrpSpPr/>
        <p:nvPr/>
      </p:nvGrpSpPr>
      <p:grpSpPr>
        <a:xfrm>
          <a:off x="0" y="0"/>
          <a:ext cx="0" cy="0"/>
          <a:chOff x="0" y="0"/>
          <a:chExt cx="0" cy="0"/>
        </a:xfrm>
      </p:grpSpPr>
      <p:pic>
        <p:nvPicPr>
          <p:cNvPr descr="preencoded.png" id="65" name="Google Shape;65;p15"/>
          <p:cNvPicPr preferRelativeResize="0"/>
          <p:nvPr/>
        </p:nvPicPr>
        <p:blipFill rotWithShape="1">
          <a:blip r:embed="rId3">
            <a:alphaModFix/>
          </a:blip>
          <a:srcRect b="0" l="0" r="0" t="0"/>
          <a:stretch/>
        </p:blipFill>
        <p:spPr>
          <a:xfrm>
            <a:off x="314325" y="2733675"/>
            <a:ext cx="1666403" cy="1666403"/>
          </a:xfrm>
          <a:prstGeom prst="rect">
            <a:avLst/>
          </a:prstGeom>
          <a:noFill/>
          <a:ln>
            <a:noFill/>
          </a:ln>
        </p:spPr>
      </p:pic>
      <p:sp>
        <p:nvSpPr>
          <p:cNvPr id="66" name="Google Shape;66;p15"/>
          <p:cNvSpPr/>
          <p:nvPr/>
        </p:nvSpPr>
        <p:spPr>
          <a:xfrm>
            <a:off x="2052638" y="2990850"/>
            <a:ext cx="1390800" cy="809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GB" sz="2600">
                <a:solidFill>
                  <a:srgbClr val="FFFFFF"/>
                </a:solidFill>
                <a:latin typeface="Roboto Medium"/>
                <a:ea typeface="Roboto Medium"/>
                <a:cs typeface="Roboto Medium"/>
                <a:sym typeface="Roboto Medium"/>
              </a:rPr>
              <a:t>Sandor</a:t>
            </a:r>
            <a:br>
              <a:rPr i="0" lang="en-GB" sz="900" u="none" cap="none" strike="noStrike">
                <a:solidFill>
                  <a:schemeClr val="dk1"/>
                </a:solidFill>
                <a:latin typeface="Roboto Medium"/>
                <a:ea typeface="Roboto Medium"/>
                <a:cs typeface="Roboto Medium"/>
                <a:sym typeface="Roboto Medium"/>
              </a:rPr>
            </a:br>
            <a:r>
              <a:rPr lang="en-GB" sz="2600">
                <a:solidFill>
                  <a:srgbClr val="FFFFFF"/>
                </a:solidFill>
                <a:latin typeface="Roboto Medium"/>
                <a:ea typeface="Roboto Medium"/>
                <a:cs typeface="Roboto Medium"/>
                <a:sym typeface="Roboto Medium"/>
              </a:rPr>
              <a:t>Dargo</a:t>
            </a:r>
            <a:endParaRPr i="0" sz="2600" u="none" cap="none" strike="noStrike">
              <a:solidFill>
                <a:schemeClr val="dk1"/>
              </a:solidFill>
              <a:latin typeface="Roboto Medium"/>
              <a:ea typeface="Roboto Medium"/>
              <a:cs typeface="Roboto Medium"/>
              <a:sym typeface="Roboto Medium"/>
            </a:endParaRPr>
          </a:p>
        </p:txBody>
      </p:sp>
      <p:sp>
        <p:nvSpPr>
          <p:cNvPr id="67" name="Google Shape;67;p15"/>
          <p:cNvSpPr/>
          <p:nvPr/>
        </p:nvSpPr>
        <p:spPr>
          <a:xfrm>
            <a:off x="495300" y="261938"/>
            <a:ext cx="8153400" cy="2229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GB" sz="4300">
                <a:solidFill>
                  <a:srgbClr val="FFFFFF"/>
                </a:solidFill>
                <a:latin typeface="Roboto Medium"/>
                <a:ea typeface="Roboto Medium"/>
                <a:cs typeface="Roboto Medium"/>
                <a:sym typeface="Roboto Medium"/>
              </a:rPr>
              <a:t>Why Clean Code Is Not The Norm?</a:t>
            </a:r>
            <a:endParaRPr i="0" sz="4300" u="none" cap="none" strike="noStrike">
              <a:solidFill>
                <a:schemeClr val="dk1"/>
              </a:solidFill>
              <a:latin typeface="Roboto Medium"/>
              <a:ea typeface="Roboto Medium"/>
              <a:cs typeface="Roboto Medium"/>
              <a:sym typeface="Roboto Medium"/>
            </a:endParaRPr>
          </a:p>
        </p:txBody>
      </p:sp>
      <p:pic>
        <p:nvPicPr>
          <p:cNvPr id="68" name="Google Shape;68;p15"/>
          <p:cNvPicPr preferRelativeResize="0"/>
          <p:nvPr/>
        </p:nvPicPr>
        <p:blipFill rotWithShape="1">
          <a:blip r:embed="rId4">
            <a:alphaModFix/>
          </a:blip>
          <a:srcRect b="0" l="0" r="0" t="0"/>
          <a:stretch/>
        </p:blipFill>
        <p:spPr>
          <a:xfrm>
            <a:off x="522999" y="2942350"/>
            <a:ext cx="1249200" cy="1249200"/>
          </a:xfrm>
          <a:prstGeom prst="ellipse">
            <a:avLst/>
          </a:prstGeom>
          <a:noFill/>
          <a:ln>
            <a:noFill/>
          </a:ln>
        </p:spPr>
      </p:pic>
      <p:sp>
        <p:nvSpPr>
          <p:cNvPr id="69" name="Google Shape;69;p15"/>
          <p:cNvSpPr txBox="1"/>
          <p:nvPr/>
        </p:nvSpPr>
        <p:spPr>
          <a:xfrm>
            <a:off x="495300" y="4696075"/>
            <a:ext cx="4249200" cy="292500"/>
          </a:xfrm>
          <a:prstGeom prst="rect">
            <a:avLst/>
          </a:prstGeom>
          <a:noFill/>
          <a:ln>
            <a:noFill/>
          </a:ln>
        </p:spPr>
        <p:txBody>
          <a:bodyPr anchorCtr="0" anchor="t" bIns="45725" lIns="45725" spcFirstLastPara="1" rIns="45725" wrap="square" tIns="45725">
            <a:spAutoFit/>
          </a:bodyPr>
          <a:lstStyle/>
          <a:p>
            <a:pPr indent="0" lvl="0" marL="0" rtl="0" algn="l">
              <a:lnSpc>
                <a:spcPct val="272727"/>
              </a:lnSpc>
              <a:spcBef>
                <a:spcPts val="0"/>
              </a:spcBef>
              <a:spcAft>
                <a:spcPts val="0"/>
              </a:spcAft>
              <a:buNone/>
            </a:pPr>
            <a:r>
              <a:rPr b="1" lang="en-GB" sz="700">
                <a:solidFill>
                  <a:srgbClr val="D0CECE"/>
                </a:solidFill>
                <a:latin typeface="Roboto"/>
                <a:ea typeface="Roboto"/>
                <a:cs typeface="Roboto"/>
                <a:sym typeface="Roboto"/>
              </a:rPr>
              <a:t>T W I T T E R</a:t>
            </a:r>
            <a:r>
              <a:rPr lang="en-GB" sz="1300">
                <a:solidFill>
                  <a:srgbClr val="FFFFFF"/>
                </a:solidFill>
                <a:latin typeface="Roboto"/>
                <a:ea typeface="Roboto"/>
                <a:cs typeface="Roboto"/>
                <a:sym typeface="Roboto"/>
              </a:rPr>
              <a:t> SandorDargo   	</a:t>
            </a:r>
            <a:r>
              <a:rPr b="1" lang="en-GB" sz="700">
                <a:solidFill>
                  <a:srgbClr val="D0CECE"/>
                </a:solidFill>
                <a:latin typeface="Roboto"/>
                <a:ea typeface="Roboto"/>
                <a:cs typeface="Roboto"/>
                <a:sym typeface="Roboto"/>
              </a:rPr>
              <a:t>E M A I L</a:t>
            </a:r>
            <a:r>
              <a:rPr lang="en-GB" sz="1300">
                <a:solidFill>
                  <a:srgbClr val="FFFFFF"/>
                </a:solidFill>
                <a:latin typeface="Roboto"/>
                <a:ea typeface="Roboto"/>
                <a:cs typeface="Roboto"/>
                <a:sym typeface="Roboto"/>
              </a:rPr>
              <a:t> sandor.dargo@gmail.com</a:t>
            </a:r>
            <a:endParaRPr sz="1300">
              <a:solidFill>
                <a:srgbClr val="FFFFFF"/>
              </a:solidFill>
              <a:latin typeface="Roboto"/>
              <a:ea typeface="Roboto"/>
              <a:cs typeface="Roboto"/>
              <a:sym typeface="Roboto"/>
            </a:endParaRPr>
          </a:p>
        </p:txBody>
      </p:sp>
      <p:pic>
        <p:nvPicPr>
          <p:cNvPr id="70" name="Google Shape;70;p15"/>
          <p:cNvPicPr preferRelativeResize="0"/>
          <p:nvPr/>
        </p:nvPicPr>
        <p:blipFill>
          <a:blip r:embed="rId5">
            <a:alphaModFix/>
          </a:blip>
          <a:stretch>
            <a:fillRect/>
          </a:stretch>
        </p:blipFill>
        <p:spPr>
          <a:xfrm>
            <a:off x="522917" y="2942350"/>
            <a:ext cx="1249200" cy="1249200"/>
          </a:xfrm>
          <a:prstGeom prst="ellipse">
            <a:avLst/>
          </a:prstGeom>
          <a:noFill/>
          <a:ln>
            <a:noFill/>
          </a:ln>
        </p:spPr>
      </p:pic>
      <p:pic>
        <p:nvPicPr>
          <p:cNvPr id="71" name="Google Shape;71;p15"/>
          <p:cNvPicPr preferRelativeResize="0"/>
          <p:nvPr/>
        </p:nvPicPr>
        <p:blipFill rotWithShape="1">
          <a:blip r:embed="rId6">
            <a:alphaModFix/>
          </a:blip>
          <a:srcRect b="3827" l="0" r="1661" t="0"/>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software quality?</a:t>
            </a:r>
            <a:endParaRPr/>
          </a:p>
        </p:txBody>
      </p:sp>
      <p:sp>
        <p:nvSpPr>
          <p:cNvPr id="135" name="Google Shape;135;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900">
                <a:solidFill>
                  <a:srgbClr val="CC0000"/>
                </a:solidFill>
              </a:rPr>
              <a:t>ISO</a:t>
            </a:r>
            <a:r>
              <a:rPr b="1" lang="en-GB" sz="1900"/>
              <a:t>:</a:t>
            </a:r>
            <a:r>
              <a:rPr lang="en-GB" sz="1900"/>
              <a:t> </a:t>
            </a:r>
            <a:r>
              <a:rPr i="1" lang="en-GB" sz="1900"/>
              <a:t>Software quality is "capability of a software product to conform to requirements" while for others it can be synonymous with customer- or value-creation or even defect level.</a:t>
            </a:r>
            <a:endParaRPr i="1" sz="1900"/>
          </a:p>
          <a:p>
            <a:pPr indent="0" lvl="0" marL="0" rtl="0" algn="l">
              <a:spcBef>
                <a:spcPts val="1200"/>
              </a:spcBef>
              <a:spcAft>
                <a:spcPts val="0"/>
              </a:spcAft>
              <a:buNone/>
            </a:pPr>
            <a:r>
              <a:rPr b="1" lang="en-GB" sz="1900">
                <a:solidFill>
                  <a:srgbClr val="FF9900"/>
                </a:solidFill>
              </a:rPr>
              <a:t>ASQ</a:t>
            </a:r>
            <a:r>
              <a:rPr b="1" lang="en-GB" sz="1900"/>
              <a:t>:</a:t>
            </a:r>
            <a:r>
              <a:rPr lang="en-GB" sz="1900"/>
              <a:t> </a:t>
            </a:r>
            <a:r>
              <a:rPr i="1" lang="en-GB" sz="1900"/>
              <a:t>Software quality describes the desirable attributes of software products. There are two main approaches exist: defect management and quality attributes.</a:t>
            </a:r>
            <a:endParaRPr i="1" sz="1900"/>
          </a:p>
          <a:p>
            <a:pPr indent="0" lvl="0" marL="0" rtl="0" algn="l">
              <a:spcBef>
                <a:spcPts val="1200"/>
              </a:spcBef>
              <a:spcAft>
                <a:spcPts val="0"/>
              </a:spcAft>
              <a:buNone/>
            </a:pPr>
            <a:r>
              <a:rPr b="1" lang="en-GB" sz="1900">
                <a:solidFill>
                  <a:srgbClr val="CC0000"/>
                </a:solidFill>
              </a:rPr>
              <a:t>Tom DeMarco</a:t>
            </a:r>
            <a:r>
              <a:rPr b="1" lang="en-GB" sz="1900"/>
              <a:t>:</a:t>
            </a:r>
            <a:r>
              <a:rPr lang="en-GB" sz="1900"/>
              <a:t> </a:t>
            </a:r>
            <a:r>
              <a:rPr i="1" lang="en-GB" sz="1900"/>
              <a:t>a product's quality is a function of how much it changes the world for the better.</a:t>
            </a:r>
            <a:endParaRPr i="1" sz="1900"/>
          </a:p>
          <a:p>
            <a:pPr indent="0" lvl="0" marL="0" rtl="0" algn="l">
              <a:spcBef>
                <a:spcPts val="1200"/>
              </a:spcBef>
              <a:spcAft>
                <a:spcPts val="1200"/>
              </a:spcAft>
              <a:buNone/>
            </a:pPr>
            <a:r>
              <a:rPr lang="en-GB" sz="1900"/>
              <a:t>More definitions at </a:t>
            </a:r>
            <a:r>
              <a:rPr lang="en-GB" sz="1900" u="sng">
                <a:solidFill>
                  <a:schemeClr val="hlink"/>
                </a:solidFill>
                <a:hlinkClick r:id="rId3"/>
              </a:rPr>
              <a:t>Wikipedia...</a:t>
            </a:r>
            <a:endParaRPr sz="1900"/>
          </a:p>
        </p:txBody>
      </p:sp>
      <p:sp>
        <p:nvSpPr>
          <p:cNvPr id="136" name="Google Shape;13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0" st="0"/>
                                            </p:txEl>
                                          </p:spTgt>
                                        </p:tgtEl>
                                        <p:attrNameLst>
                                          <p:attrName>style.visibility</p:attrName>
                                        </p:attrNameLst>
                                      </p:cBhvr>
                                      <p:to>
                                        <p:strVal val="visible"/>
                                      </p:to>
                                    </p:set>
                                    <p:animEffect filter="fade" transition="in">
                                      <p:cBhvr>
                                        <p:cTn dur="1000"/>
                                        <p:tgtEl>
                                          <p:spTgt spid="1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1" st="1"/>
                                            </p:txEl>
                                          </p:spTgt>
                                        </p:tgtEl>
                                        <p:attrNameLst>
                                          <p:attrName>style.visibility</p:attrName>
                                        </p:attrNameLst>
                                      </p:cBhvr>
                                      <p:to>
                                        <p:strVal val="visible"/>
                                      </p:to>
                                    </p:set>
                                    <p:animEffect filter="fade" transition="in">
                                      <p:cBhvr>
                                        <p:cTn dur="1000"/>
                                        <p:tgtEl>
                                          <p:spTgt spid="13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2" st="2"/>
                                            </p:txEl>
                                          </p:spTgt>
                                        </p:tgtEl>
                                        <p:attrNameLst>
                                          <p:attrName>style.visibility</p:attrName>
                                        </p:attrNameLst>
                                      </p:cBhvr>
                                      <p:to>
                                        <p:strVal val="visible"/>
                                      </p:to>
                                    </p:set>
                                    <p:animEffect filter="fade" transition="in">
                                      <p:cBhvr>
                                        <p:cTn dur="1000"/>
                                        <p:tgtEl>
                                          <p:spTgt spid="13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3" st="3"/>
                                            </p:txEl>
                                          </p:spTgt>
                                        </p:tgtEl>
                                        <p:attrNameLst>
                                          <p:attrName>style.visibility</p:attrName>
                                        </p:attrNameLst>
                                      </p:cBhvr>
                                      <p:to>
                                        <p:strVal val="visible"/>
                                      </p:to>
                                    </p:set>
                                    <p:animEffect filter="fade" transition="in">
                                      <p:cBhvr>
                                        <p:cTn dur="1000"/>
                                        <p:tgtEl>
                                          <p:spTgt spid="13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1576450" y="445025"/>
            <a:ext cx="72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a:t>defines the 4 pillars of structural quality</a:t>
            </a:r>
            <a:endParaRPr/>
          </a:p>
        </p:txBody>
      </p:sp>
      <p:sp>
        <p:nvSpPr>
          <p:cNvPr id="142" name="Google Shape;142;p25"/>
          <p:cNvSpPr txBox="1"/>
          <p:nvPr>
            <p:ph idx="1" type="body"/>
          </p:nvPr>
        </p:nvSpPr>
        <p:spPr>
          <a:xfrm>
            <a:off x="311700" y="1267550"/>
            <a:ext cx="5659200" cy="330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Security</a:t>
            </a:r>
            <a:endParaRPr sz="2000"/>
          </a:p>
          <a:p>
            <a:pPr indent="0" lvl="0" marL="0" rtl="0" algn="l">
              <a:spcBef>
                <a:spcPts val="1200"/>
              </a:spcBef>
              <a:spcAft>
                <a:spcPts val="0"/>
              </a:spcAft>
              <a:buNone/>
            </a:pPr>
            <a:r>
              <a:rPr lang="en-GB" sz="2000"/>
              <a:t>Reliability</a:t>
            </a:r>
            <a:endParaRPr sz="2000"/>
          </a:p>
          <a:p>
            <a:pPr indent="0" lvl="0" marL="0" rtl="0" algn="l">
              <a:spcBef>
                <a:spcPts val="1200"/>
              </a:spcBef>
              <a:spcAft>
                <a:spcPts val="0"/>
              </a:spcAft>
              <a:buNone/>
            </a:pPr>
            <a:r>
              <a:rPr lang="en-GB" sz="2000"/>
              <a:t>Maintainability</a:t>
            </a:r>
            <a:endParaRPr sz="2000"/>
          </a:p>
          <a:p>
            <a:pPr indent="0" lvl="0" marL="0" rtl="0" algn="l">
              <a:spcBef>
                <a:spcPts val="1200"/>
              </a:spcBef>
              <a:spcAft>
                <a:spcPts val="0"/>
              </a:spcAft>
              <a:buNone/>
            </a:pPr>
            <a:r>
              <a:rPr lang="en-GB" sz="2000"/>
              <a:t>Performance efficiency</a:t>
            </a:r>
            <a:endParaRPr sz="2000"/>
          </a:p>
          <a:p>
            <a:pPr indent="0" lvl="0" marL="0" rtl="0" algn="l">
              <a:spcBef>
                <a:spcPts val="3000"/>
              </a:spcBef>
              <a:spcAft>
                <a:spcPts val="1200"/>
              </a:spcAft>
              <a:buNone/>
            </a:pPr>
            <a:r>
              <a:rPr lang="en-GB" sz="2000">
                <a:solidFill>
                  <a:schemeClr val="dk2"/>
                </a:solidFill>
              </a:rPr>
              <a:t>Clearly a classical approach</a:t>
            </a:r>
            <a:endParaRPr sz="2000">
              <a:solidFill>
                <a:schemeClr val="dk2"/>
              </a:solidFill>
            </a:endParaRPr>
          </a:p>
        </p:txBody>
      </p:sp>
      <p:pic>
        <p:nvPicPr>
          <p:cNvPr id="143" name="Google Shape;143;p25"/>
          <p:cNvPicPr preferRelativeResize="0"/>
          <p:nvPr/>
        </p:nvPicPr>
        <p:blipFill>
          <a:blip r:embed="rId3">
            <a:alphaModFix/>
          </a:blip>
          <a:stretch>
            <a:fillRect/>
          </a:stretch>
        </p:blipFill>
        <p:spPr>
          <a:xfrm>
            <a:off x="311696" y="558521"/>
            <a:ext cx="1264750" cy="543900"/>
          </a:xfrm>
          <a:prstGeom prst="rect">
            <a:avLst/>
          </a:prstGeom>
          <a:noFill/>
          <a:ln>
            <a:noFill/>
          </a:ln>
        </p:spPr>
      </p:pic>
      <p:sp>
        <p:nvSpPr>
          <p:cNvPr id="144" name="Google Shape;14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animEffect filter="fade" transition="in">
                                      <p:cBhvr>
                                        <p:cTn dur="1000"/>
                                        <p:tgtEl>
                                          <p:spTgt spid="1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animEffect filter="fade" transition="in">
                                      <p:cBhvr>
                                        <p:cTn dur="1000"/>
                                        <p:tgtEl>
                                          <p:spTgt spid="1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2" st="2"/>
                                            </p:txEl>
                                          </p:spTgt>
                                        </p:tgtEl>
                                        <p:attrNameLst>
                                          <p:attrName>style.visibility</p:attrName>
                                        </p:attrNameLst>
                                      </p:cBhvr>
                                      <p:to>
                                        <p:strVal val="visible"/>
                                      </p:to>
                                    </p:set>
                                    <p:animEffect filter="fade" transition="in">
                                      <p:cBhvr>
                                        <p:cTn dur="1000"/>
                                        <p:tgtEl>
                                          <p:spTgt spid="1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3" st="3"/>
                                            </p:txEl>
                                          </p:spTgt>
                                        </p:tgtEl>
                                        <p:attrNameLst>
                                          <p:attrName>style.visibility</p:attrName>
                                        </p:attrNameLst>
                                      </p:cBhvr>
                                      <p:to>
                                        <p:strVal val="visible"/>
                                      </p:to>
                                    </p:set>
                                    <p:animEffect filter="fade" transition="in">
                                      <p:cBhvr>
                                        <p:cTn dur="1000"/>
                                        <p:tgtEl>
                                          <p:spTgt spid="1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4" st="4"/>
                                            </p:txEl>
                                          </p:spTgt>
                                        </p:tgtEl>
                                        <p:attrNameLst>
                                          <p:attrName>style.visibility</p:attrName>
                                        </p:attrNameLst>
                                      </p:cBhvr>
                                      <p:to>
                                        <p:strVal val="visible"/>
                                      </p:to>
                                    </p:set>
                                    <p:animEffect filter="fade" transition="in">
                                      <p:cBhvr>
                                        <p:cTn dur="1000"/>
                                        <p:tgtEl>
                                          <p:spTgt spid="14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6"/>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What is clean code?</a:t>
            </a:r>
            <a:endParaRPr/>
          </a:p>
        </p:txBody>
      </p:sp>
      <p:sp>
        <p:nvSpPr>
          <p:cNvPr id="150" name="Google Shape;150;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0" y="526350"/>
            <a:ext cx="91440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Code that is easy to understand and easy to change</a:t>
            </a:r>
            <a:endParaRPr/>
          </a:p>
        </p:txBody>
      </p:sp>
      <p:sp>
        <p:nvSpPr>
          <p:cNvPr id="156" name="Google Shape;156;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 should be easy to understand the …</a:t>
            </a:r>
            <a:endParaRPr/>
          </a:p>
        </p:txBody>
      </p:sp>
      <p:sp>
        <p:nvSpPr>
          <p:cNvPr id="162" name="Google Shape;162;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E</a:t>
            </a:r>
            <a:r>
              <a:rPr lang="en-GB" sz="2000"/>
              <a:t>xecution flow</a:t>
            </a:r>
            <a:endParaRPr sz="2000"/>
          </a:p>
          <a:p>
            <a:pPr indent="0" lvl="0" marL="0" rtl="0" algn="l">
              <a:spcBef>
                <a:spcPts val="1200"/>
              </a:spcBef>
              <a:spcAft>
                <a:spcPts val="0"/>
              </a:spcAft>
              <a:buNone/>
            </a:pPr>
            <a:r>
              <a:rPr lang="en-GB" sz="2000"/>
              <a:t>Object relationships</a:t>
            </a:r>
            <a:endParaRPr sz="2000"/>
          </a:p>
          <a:p>
            <a:pPr indent="0" lvl="0" marL="0" rtl="0" algn="l">
              <a:spcBef>
                <a:spcPts val="1200"/>
              </a:spcBef>
              <a:spcAft>
                <a:spcPts val="0"/>
              </a:spcAft>
              <a:buNone/>
            </a:pPr>
            <a:r>
              <a:rPr lang="en-GB" sz="2000"/>
              <a:t>Roles and responsibilities</a:t>
            </a:r>
            <a:endParaRPr sz="2000"/>
          </a:p>
          <a:p>
            <a:pPr indent="0" lvl="0" marL="0" rtl="0" algn="l">
              <a:spcBef>
                <a:spcPts val="1200"/>
              </a:spcBef>
              <a:spcAft>
                <a:spcPts val="1200"/>
              </a:spcAft>
              <a:buNone/>
            </a:pPr>
            <a:r>
              <a:rPr lang="en-GB" sz="2000"/>
              <a:t>Purpose of each expression</a:t>
            </a:r>
            <a:endParaRPr sz="2000"/>
          </a:p>
        </p:txBody>
      </p:sp>
      <p:sp>
        <p:nvSpPr>
          <p:cNvPr id="163" name="Google Shape;16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xEl>
                                              <p:pRg end="0" st="0"/>
                                            </p:txEl>
                                          </p:spTgt>
                                        </p:tgtEl>
                                        <p:attrNameLst>
                                          <p:attrName>style.visibility</p:attrName>
                                        </p:attrNameLst>
                                      </p:cBhvr>
                                      <p:to>
                                        <p:strVal val="visible"/>
                                      </p:to>
                                    </p:set>
                                    <p:animEffect filter="fade" transition="in">
                                      <p:cBhvr>
                                        <p:cTn dur="1000"/>
                                        <p:tgtEl>
                                          <p:spTgt spid="16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xEl>
                                              <p:pRg end="1" st="1"/>
                                            </p:txEl>
                                          </p:spTgt>
                                        </p:tgtEl>
                                        <p:attrNameLst>
                                          <p:attrName>style.visibility</p:attrName>
                                        </p:attrNameLst>
                                      </p:cBhvr>
                                      <p:to>
                                        <p:strVal val="visible"/>
                                      </p:to>
                                    </p:set>
                                    <p:animEffect filter="fade" transition="in">
                                      <p:cBhvr>
                                        <p:cTn dur="1000"/>
                                        <p:tgtEl>
                                          <p:spTgt spid="16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xEl>
                                              <p:pRg end="2" st="2"/>
                                            </p:txEl>
                                          </p:spTgt>
                                        </p:tgtEl>
                                        <p:attrNameLst>
                                          <p:attrName>style.visibility</p:attrName>
                                        </p:attrNameLst>
                                      </p:cBhvr>
                                      <p:to>
                                        <p:strVal val="visible"/>
                                      </p:to>
                                    </p:set>
                                    <p:animEffect filter="fade" transition="in">
                                      <p:cBhvr>
                                        <p:cTn dur="1000"/>
                                        <p:tgtEl>
                                          <p:spTgt spid="16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xEl>
                                              <p:pRg end="3" st="3"/>
                                            </p:txEl>
                                          </p:spTgt>
                                        </p:tgtEl>
                                        <p:attrNameLst>
                                          <p:attrName>style.visibility</p:attrName>
                                        </p:attrNameLst>
                                      </p:cBhvr>
                                      <p:to>
                                        <p:strVal val="visible"/>
                                      </p:to>
                                    </p:set>
                                    <p:animEffect filter="fade" transition="in">
                                      <p:cBhvr>
                                        <p:cTn dur="1000"/>
                                        <p:tgtEl>
                                          <p:spTgt spid="16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Code is easy to change when …</a:t>
            </a:r>
            <a:endParaRPr/>
          </a:p>
        </p:txBody>
      </p:sp>
      <p:sp>
        <p:nvSpPr>
          <p:cNvPr id="169" name="Google Shape;169;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70" name="Google Shape;17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Classes have concise public interfaces</a:t>
            </a:r>
            <a:endParaRPr sz="2000"/>
          </a:p>
          <a:p>
            <a:pPr indent="0" lvl="0" marL="0" rtl="0" algn="l">
              <a:spcBef>
                <a:spcPts val="1200"/>
              </a:spcBef>
              <a:spcAft>
                <a:spcPts val="0"/>
              </a:spcAft>
              <a:buNone/>
            </a:pPr>
            <a:r>
              <a:rPr lang="en-GB" sz="2000"/>
              <a:t>The code is easily testable and has unit tests</a:t>
            </a:r>
            <a:endParaRPr sz="2000"/>
          </a:p>
          <a:p>
            <a:pPr indent="0" lvl="0" marL="0" rtl="0" algn="l">
              <a:spcBef>
                <a:spcPts val="1200"/>
              </a:spcBef>
              <a:spcAft>
                <a:spcPts val="0"/>
              </a:spcAft>
              <a:buNone/>
            </a:pPr>
            <a:r>
              <a:rPr lang="en-GB" sz="2000"/>
              <a:t>Classes and methods are predictable and work as expected</a:t>
            </a:r>
            <a:endParaRPr sz="2000"/>
          </a:p>
          <a:p>
            <a:pPr indent="0" lvl="0" marL="0" rtl="0" algn="l">
              <a:spcBef>
                <a:spcPts val="1200"/>
              </a:spcBef>
              <a:spcAft>
                <a:spcPts val="1200"/>
              </a:spcAft>
              <a:buNone/>
            </a:pPr>
            <a:r>
              <a:rPr lang="en-GB" sz="2000"/>
              <a:t>Classes and methods are small and only have a single responsibility</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0" st="0"/>
                                            </p:txEl>
                                          </p:spTgt>
                                        </p:tgtEl>
                                        <p:attrNameLst>
                                          <p:attrName>style.visibility</p:attrName>
                                        </p:attrNameLst>
                                      </p:cBhvr>
                                      <p:to>
                                        <p:strVal val="visible"/>
                                      </p:to>
                                    </p:set>
                                    <p:animEffect filter="fade" transition="in">
                                      <p:cBhvr>
                                        <p:cTn dur="1000"/>
                                        <p:tgtEl>
                                          <p:spTgt spid="1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1" st="1"/>
                                            </p:txEl>
                                          </p:spTgt>
                                        </p:tgtEl>
                                        <p:attrNameLst>
                                          <p:attrName>style.visibility</p:attrName>
                                        </p:attrNameLst>
                                      </p:cBhvr>
                                      <p:to>
                                        <p:strVal val="visible"/>
                                      </p:to>
                                    </p:set>
                                    <p:animEffect filter="fade" transition="in">
                                      <p:cBhvr>
                                        <p:cTn dur="1000"/>
                                        <p:tgtEl>
                                          <p:spTgt spid="1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2" st="2"/>
                                            </p:txEl>
                                          </p:spTgt>
                                        </p:tgtEl>
                                        <p:attrNameLst>
                                          <p:attrName>style.visibility</p:attrName>
                                        </p:attrNameLst>
                                      </p:cBhvr>
                                      <p:to>
                                        <p:strVal val="visible"/>
                                      </p:to>
                                    </p:set>
                                    <p:animEffect filter="fade" transition="in">
                                      <p:cBhvr>
                                        <p:cTn dur="1000"/>
                                        <p:tgtEl>
                                          <p:spTgt spid="17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3" st="3"/>
                                            </p:txEl>
                                          </p:spTgt>
                                        </p:tgtEl>
                                        <p:attrNameLst>
                                          <p:attrName>style.visibility</p:attrName>
                                        </p:attrNameLst>
                                      </p:cBhvr>
                                      <p:to>
                                        <p:strVal val="visible"/>
                                      </p:to>
                                    </p:set>
                                    <p:animEffect filter="fade" transition="in">
                                      <p:cBhvr>
                                        <p:cTn dur="1000"/>
                                        <p:tgtEl>
                                          <p:spTgt spid="17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 </a:t>
            </a:r>
            <a:r>
              <a:rPr i="1" lang="en-GB"/>
              <a:t>clean code</a:t>
            </a:r>
            <a:r>
              <a:rPr lang="en-GB"/>
              <a:t> part of </a:t>
            </a:r>
            <a:r>
              <a:rPr i="1" lang="en-GB"/>
              <a:t>software quality</a:t>
            </a:r>
            <a:r>
              <a:rPr lang="en-GB"/>
              <a:t>?</a:t>
            </a:r>
            <a:endParaRPr/>
          </a:p>
        </p:txBody>
      </p:sp>
      <p:sp>
        <p:nvSpPr>
          <p:cNvPr id="176" name="Google Shape;176;p3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700"/>
              <a:t>For some, </a:t>
            </a:r>
            <a:r>
              <a:rPr b="1" lang="en-GB" sz="1700">
                <a:solidFill>
                  <a:schemeClr val="accent5"/>
                </a:solidFill>
              </a:rPr>
              <a:t>no…</a:t>
            </a:r>
            <a:endParaRPr b="1" sz="1700">
              <a:solidFill>
                <a:schemeClr val="accent5"/>
              </a:solidFill>
            </a:endParaRPr>
          </a:p>
          <a:p>
            <a:pPr indent="314999" lvl="0" marL="0" rtl="0" algn="l">
              <a:spcBef>
                <a:spcPts val="1200"/>
              </a:spcBef>
              <a:spcAft>
                <a:spcPts val="0"/>
              </a:spcAft>
              <a:buNone/>
            </a:pPr>
            <a:r>
              <a:rPr lang="en-GB" sz="1700"/>
              <a:t>A</a:t>
            </a:r>
            <a:r>
              <a:rPr lang="en-GB" sz="1700"/>
              <a:t>s long as the code works</a:t>
            </a:r>
            <a:r>
              <a:rPr lang="en-GB" sz="1700"/>
              <a:t> </a:t>
            </a:r>
            <a:br>
              <a:rPr lang="en-GB" sz="1700"/>
            </a:br>
            <a:r>
              <a:rPr lang="en-GB" sz="1700"/>
              <a:t>      without</a:t>
            </a:r>
            <a:r>
              <a:rPr lang="en-GB" sz="1700"/>
              <a:t> bugs it’s OK</a:t>
            </a:r>
            <a:endParaRPr sz="1700"/>
          </a:p>
          <a:p>
            <a:pPr indent="314999" lvl="0" marL="0" rtl="0" algn="l">
              <a:spcBef>
                <a:spcPts val="1200"/>
              </a:spcBef>
              <a:spcAft>
                <a:spcPts val="0"/>
              </a:spcAft>
              <a:buNone/>
            </a:pPr>
            <a:r>
              <a:rPr lang="en-GB" sz="1700"/>
              <a:t>The user doesn’t see it anyway</a:t>
            </a:r>
            <a:endParaRPr sz="1700"/>
          </a:p>
          <a:p>
            <a:pPr indent="314999" lvl="0" marL="0" rtl="0" algn="l">
              <a:spcBef>
                <a:spcPts val="1200"/>
              </a:spcBef>
              <a:spcAft>
                <a:spcPts val="0"/>
              </a:spcAft>
              <a:buNone/>
            </a:pPr>
            <a:r>
              <a:rPr lang="en-GB" sz="1700"/>
              <a:t>It’s simply fun for devs</a:t>
            </a:r>
            <a:endParaRPr sz="1700"/>
          </a:p>
          <a:p>
            <a:pPr indent="314999" lvl="0" marL="0" rtl="0" algn="l">
              <a:spcBef>
                <a:spcPts val="1200"/>
              </a:spcBef>
              <a:spcAft>
                <a:spcPts val="1200"/>
              </a:spcAft>
              <a:buNone/>
            </a:pPr>
            <a:r>
              <a:rPr lang="en-GB" sz="1700"/>
              <a:t>Yet, not everyone finds it amusing</a:t>
            </a:r>
            <a:endParaRPr sz="1700"/>
          </a:p>
        </p:txBody>
      </p:sp>
      <p:sp>
        <p:nvSpPr>
          <p:cNvPr id="177" name="Google Shape;177;p30"/>
          <p:cNvSpPr txBox="1"/>
          <p:nvPr>
            <p:ph idx="2" type="body"/>
          </p:nvPr>
        </p:nvSpPr>
        <p:spPr>
          <a:xfrm>
            <a:off x="4572000" y="1152475"/>
            <a:ext cx="4260300" cy="3416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sz="1600"/>
              <a:t>For others, </a:t>
            </a:r>
            <a:r>
              <a:rPr b="1" lang="en-GB" sz="1600">
                <a:solidFill>
                  <a:schemeClr val="lt2"/>
                </a:solidFill>
              </a:rPr>
              <a:t>yes</a:t>
            </a:r>
            <a:r>
              <a:rPr lang="en-GB" sz="1600"/>
              <a:t>!</a:t>
            </a:r>
            <a:endParaRPr sz="1600"/>
          </a:p>
          <a:p>
            <a:pPr indent="0" lvl="0" marL="0" rtl="0" algn="l">
              <a:spcBef>
                <a:spcPts val="1200"/>
              </a:spcBef>
              <a:spcAft>
                <a:spcPts val="0"/>
              </a:spcAft>
              <a:buNone/>
            </a:pPr>
            <a:r>
              <a:rPr lang="en-GB" sz="1600"/>
              <a:t>	Helps reduce the number of bugs (SRM) </a:t>
            </a:r>
            <a:endParaRPr sz="1600"/>
          </a:p>
          <a:p>
            <a:pPr indent="0" lvl="0" marL="0" rtl="0" algn="l">
              <a:spcBef>
                <a:spcPts val="1200"/>
              </a:spcBef>
              <a:spcAft>
                <a:spcPts val="0"/>
              </a:spcAft>
              <a:buNone/>
            </a:pPr>
            <a:r>
              <a:rPr lang="en-GB" sz="1600"/>
              <a:t>	Helps reduce the time to fix bugs (</a:t>
            </a:r>
            <a:r>
              <a:rPr lang="en-GB" sz="1600">
                <a:solidFill>
                  <a:schemeClr val="accent4"/>
                </a:solidFill>
              </a:rPr>
              <a:t>R</a:t>
            </a:r>
            <a:r>
              <a:rPr lang="en-GB" sz="1600"/>
              <a:t>M) </a:t>
            </a:r>
            <a:endParaRPr sz="1600"/>
          </a:p>
          <a:p>
            <a:pPr indent="0" lvl="0" marL="0" rtl="0" algn="l">
              <a:spcBef>
                <a:spcPts val="1200"/>
              </a:spcBef>
              <a:spcAft>
                <a:spcPts val="0"/>
              </a:spcAft>
              <a:buNone/>
            </a:pPr>
            <a:r>
              <a:rPr lang="en-GB" sz="1600"/>
              <a:t>	Decreases maintenance costs (M)</a:t>
            </a:r>
            <a:endParaRPr sz="1600"/>
          </a:p>
          <a:p>
            <a:pPr indent="0" lvl="0" marL="0" rtl="0" algn="l">
              <a:spcBef>
                <a:spcPts val="1200"/>
              </a:spcBef>
              <a:spcAft>
                <a:spcPts val="1200"/>
              </a:spcAft>
              <a:buNone/>
            </a:pPr>
            <a:r>
              <a:rPr lang="en-GB" sz="1600"/>
              <a:t>	It’s part of making a job right</a:t>
            </a:r>
            <a:endParaRPr sz="1600"/>
          </a:p>
        </p:txBody>
      </p:sp>
      <p:sp>
        <p:nvSpPr>
          <p:cNvPr id="178" name="Google Shape;17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xEl>
                                              <p:pRg end="0" st="0"/>
                                            </p:txEl>
                                          </p:spTgt>
                                        </p:tgtEl>
                                        <p:attrNameLst>
                                          <p:attrName>style.visibility</p:attrName>
                                        </p:attrNameLst>
                                      </p:cBhvr>
                                      <p:to>
                                        <p:strVal val="visible"/>
                                      </p:to>
                                    </p:set>
                                    <p:animEffect filter="fade" transition="in">
                                      <p:cBhvr>
                                        <p:cTn dur="1000"/>
                                        <p:tgtEl>
                                          <p:spTgt spid="17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xEl>
                                              <p:pRg end="1" st="1"/>
                                            </p:txEl>
                                          </p:spTgt>
                                        </p:tgtEl>
                                        <p:attrNameLst>
                                          <p:attrName>style.visibility</p:attrName>
                                        </p:attrNameLst>
                                      </p:cBhvr>
                                      <p:to>
                                        <p:strVal val="visible"/>
                                      </p:to>
                                    </p:set>
                                    <p:animEffect filter="fade" transition="in">
                                      <p:cBhvr>
                                        <p:cTn dur="1000"/>
                                        <p:tgtEl>
                                          <p:spTgt spid="17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xEl>
                                              <p:pRg end="2" st="2"/>
                                            </p:txEl>
                                          </p:spTgt>
                                        </p:tgtEl>
                                        <p:attrNameLst>
                                          <p:attrName>style.visibility</p:attrName>
                                        </p:attrNameLst>
                                      </p:cBhvr>
                                      <p:to>
                                        <p:strVal val="visible"/>
                                      </p:to>
                                    </p:set>
                                    <p:animEffect filter="fade" transition="in">
                                      <p:cBhvr>
                                        <p:cTn dur="1000"/>
                                        <p:tgtEl>
                                          <p:spTgt spid="17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xEl>
                                              <p:pRg end="3" st="3"/>
                                            </p:txEl>
                                          </p:spTgt>
                                        </p:tgtEl>
                                        <p:attrNameLst>
                                          <p:attrName>style.visibility</p:attrName>
                                        </p:attrNameLst>
                                      </p:cBhvr>
                                      <p:to>
                                        <p:strVal val="visible"/>
                                      </p:to>
                                    </p:set>
                                    <p:animEffect filter="fade" transition="in">
                                      <p:cBhvr>
                                        <p:cTn dur="1000"/>
                                        <p:tgtEl>
                                          <p:spTgt spid="17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xEl>
                                              <p:pRg end="4" st="4"/>
                                            </p:txEl>
                                          </p:spTgt>
                                        </p:tgtEl>
                                        <p:attrNameLst>
                                          <p:attrName>style.visibility</p:attrName>
                                        </p:attrNameLst>
                                      </p:cBhvr>
                                      <p:to>
                                        <p:strVal val="visible"/>
                                      </p:to>
                                    </p:set>
                                    <p:animEffect filter="fade" transition="in">
                                      <p:cBhvr>
                                        <p:cTn dur="1000"/>
                                        <p:tgtEl>
                                          <p:spTgt spid="17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0" st="0"/>
                                            </p:txEl>
                                          </p:spTgt>
                                        </p:tgtEl>
                                        <p:attrNameLst>
                                          <p:attrName>style.visibility</p:attrName>
                                        </p:attrNameLst>
                                      </p:cBhvr>
                                      <p:to>
                                        <p:strVal val="visible"/>
                                      </p:to>
                                    </p:set>
                                    <p:animEffect filter="fade" transition="in">
                                      <p:cBhvr>
                                        <p:cTn dur="1000"/>
                                        <p:tgtEl>
                                          <p:spTgt spid="1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1" st="1"/>
                                            </p:txEl>
                                          </p:spTgt>
                                        </p:tgtEl>
                                        <p:attrNameLst>
                                          <p:attrName>style.visibility</p:attrName>
                                        </p:attrNameLst>
                                      </p:cBhvr>
                                      <p:to>
                                        <p:strVal val="visible"/>
                                      </p:to>
                                    </p:set>
                                    <p:animEffect filter="fade" transition="in">
                                      <p:cBhvr>
                                        <p:cTn dur="1000"/>
                                        <p:tgtEl>
                                          <p:spTgt spid="1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2" st="2"/>
                                            </p:txEl>
                                          </p:spTgt>
                                        </p:tgtEl>
                                        <p:attrNameLst>
                                          <p:attrName>style.visibility</p:attrName>
                                        </p:attrNameLst>
                                      </p:cBhvr>
                                      <p:to>
                                        <p:strVal val="visible"/>
                                      </p:to>
                                    </p:set>
                                    <p:animEffect filter="fade" transition="in">
                                      <p:cBhvr>
                                        <p:cTn dur="1000"/>
                                        <p:tgtEl>
                                          <p:spTgt spid="1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3" st="3"/>
                                            </p:txEl>
                                          </p:spTgt>
                                        </p:tgtEl>
                                        <p:attrNameLst>
                                          <p:attrName>style.visibility</p:attrName>
                                        </p:attrNameLst>
                                      </p:cBhvr>
                                      <p:to>
                                        <p:strVal val="visible"/>
                                      </p:to>
                                    </p:set>
                                    <p:animEffect filter="fade" transition="in">
                                      <p:cBhvr>
                                        <p:cTn dur="1000"/>
                                        <p:tgtEl>
                                          <p:spTgt spid="17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4" st="4"/>
                                            </p:txEl>
                                          </p:spTgt>
                                        </p:tgtEl>
                                        <p:attrNameLst>
                                          <p:attrName>style.visibility</p:attrName>
                                        </p:attrNameLst>
                                      </p:cBhvr>
                                      <p:to>
                                        <p:strVal val="visible"/>
                                      </p:to>
                                    </p:set>
                                    <p:animEffect filter="fade" transition="in">
                                      <p:cBhvr>
                                        <p:cTn dur="1000"/>
                                        <p:tgtEl>
                                          <p:spTgt spid="17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490250" y="526350"/>
            <a:ext cx="80796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5400"/>
              <a:t>But wait, what about performance?</a:t>
            </a:r>
            <a:endParaRPr sz="5400"/>
          </a:p>
        </p:txBody>
      </p:sp>
      <p:sp>
        <p:nvSpPr>
          <p:cNvPr id="184" name="Google Shape;184;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xEl>
                                              <p:pRg end="0" st="0"/>
                                            </p:txEl>
                                          </p:spTgt>
                                        </p:tgtEl>
                                        <p:attrNameLst>
                                          <p:attrName>style.visibility</p:attrName>
                                        </p:attrNameLst>
                                      </p:cBhvr>
                                      <p:to>
                                        <p:strVal val="visible"/>
                                      </p:to>
                                    </p:set>
                                    <p:animEffect filter="fade" transition="in">
                                      <p:cBhvr>
                                        <p:cTn dur="1000"/>
                                        <p:tgtEl>
                                          <p:spTgt spid="183">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Performance matters…</a:t>
            </a:r>
            <a:endParaRPr/>
          </a:p>
        </p:txBody>
      </p:sp>
      <p:sp>
        <p:nvSpPr>
          <p:cNvPr id="190" name="Google Shape;190;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…sometimes</a:t>
            </a:r>
            <a:endParaRPr sz="2000"/>
          </a:p>
          <a:p>
            <a:pPr indent="0" lvl="0" marL="0" rtl="0" algn="l">
              <a:spcBef>
                <a:spcPts val="1200"/>
              </a:spcBef>
              <a:spcAft>
                <a:spcPts val="0"/>
              </a:spcAft>
              <a:buNone/>
            </a:pPr>
            <a:r>
              <a:rPr lang="en-GB" sz="2000"/>
              <a:t>And it’s not always runtime performance</a:t>
            </a:r>
            <a:endParaRPr sz="2000"/>
          </a:p>
          <a:p>
            <a:pPr indent="0" lvl="0" marL="0" rtl="0" algn="l">
              <a:spcBef>
                <a:spcPts val="1200"/>
              </a:spcBef>
              <a:spcAft>
                <a:spcPts val="0"/>
              </a:spcAft>
              <a:buNone/>
            </a:pPr>
            <a:r>
              <a:rPr lang="en-GB" sz="2000"/>
              <a:t>Especially not due to algorithmic complexity</a:t>
            </a:r>
            <a:endParaRPr sz="2000"/>
          </a:p>
          <a:p>
            <a:pPr indent="0" lvl="0" marL="0" rtl="0" algn="l">
              <a:spcBef>
                <a:spcPts val="1200"/>
              </a:spcBef>
              <a:spcAft>
                <a:spcPts val="0"/>
              </a:spcAft>
              <a:buNone/>
            </a:pPr>
            <a:r>
              <a:rPr lang="en-GB" sz="2000"/>
              <a:t>First make it right, then optimize</a:t>
            </a:r>
            <a:endParaRPr sz="2000"/>
          </a:p>
          <a:p>
            <a:pPr indent="0" lvl="0" marL="0" rtl="0" algn="l">
              <a:spcBef>
                <a:spcPts val="1200"/>
              </a:spcBef>
              <a:spcAft>
                <a:spcPts val="1200"/>
              </a:spcAft>
              <a:buNone/>
            </a:pPr>
            <a:r>
              <a:rPr lang="en-GB" sz="2000"/>
              <a:t>Unless, you have some special criteria</a:t>
            </a:r>
            <a:endParaRPr sz="2000"/>
          </a:p>
        </p:txBody>
      </p:sp>
      <p:sp>
        <p:nvSpPr>
          <p:cNvPr id="191" name="Google Shape;191;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GB" sz="3640"/>
              <a:t>Why clean code is often expendable?</a:t>
            </a:r>
            <a:endParaRPr sz="3640"/>
          </a:p>
        </p:txBody>
      </p:sp>
      <p:sp>
        <p:nvSpPr>
          <p:cNvPr id="197" name="Google Shape;197;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201150" y="584550"/>
            <a:ext cx="8421000" cy="350400"/>
          </a:xfrm>
          <a:prstGeom prst="rect">
            <a:avLst/>
          </a:prstGeom>
          <a:noFill/>
          <a:ln>
            <a:noFill/>
          </a:ln>
        </p:spPr>
        <p:txBody>
          <a:bodyPr anchorCtr="1" anchor="ctr" bIns="0" lIns="0" spcFirstLastPara="1" rIns="0" wrap="square" tIns="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79" name="Google Shape;79;p16"/>
          <p:cNvPicPr preferRelativeResize="0"/>
          <p:nvPr/>
        </p:nvPicPr>
        <p:blipFill rotWithShape="1">
          <a:blip r:embed="rId3">
            <a:alphaModFix/>
          </a:blip>
          <a:srcRect b="0" l="0" r="0" t="0"/>
          <a:stretch/>
        </p:blipFill>
        <p:spPr>
          <a:xfrm>
            <a:off x="5773300" y="0"/>
            <a:ext cx="3370699" cy="5056825"/>
          </a:xfrm>
          <a:prstGeom prst="rect">
            <a:avLst/>
          </a:prstGeom>
          <a:noFill/>
          <a:ln>
            <a:noFill/>
          </a:ln>
        </p:spPr>
      </p:pic>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Who Am I?</a:t>
            </a:r>
            <a:endParaRPr/>
          </a:p>
        </p:txBody>
      </p:sp>
      <p:sp>
        <p:nvSpPr>
          <p:cNvPr id="81" name="Google Shape;81;p16"/>
          <p:cNvSpPr txBox="1"/>
          <p:nvPr>
            <p:ph idx="1" type="body"/>
          </p:nvPr>
        </p:nvSpPr>
        <p:spPr>
          <a:xfrm>
            <a:off x="311700" y="1152475"/>
            <a:ext cx="5427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Sándor DARGÓ</a:t>
            </a:r>
            <a:endParaRPr sz="2000"/>
          </a:p>
          <a:p>
            <a:pPr indent="0" lvl="0" marL="342900" rtl="0" algn="l">
              <a:spcBef>
                <a:spcPts val="1200"/>
              </a:spcBef>
              <a:spcAft>
                <a:spcPts val="0"/>
              </a:spcAft>
              <a:buNone/>
            </a:pPr>
            <a:r>
              <a:rPr lang="en-GB" sz="2000"/>
              <a:t>Senior Engineer at </a:t>
            </a:r>
            <a:r>
              <a:rPr b="1" lang="en-GB" sz="2000">
                <a:solidFill>
                  <a:schemeClr val="lt2"/>
                </a:solidFill>
              </a:rPr>
              <a:t>Spotify</a:t>
            </a:r>
            <a:r>
              <a:rPr lang="en-GB" sz="2000"/>
              <a:t> </a:t>
            </a:r>
            <a:endParaRPr sz="2000"/>
          </a:p>
          <a:p>
            <a:pPr indent="0" lvl="0" marL="342900" rtl="0" algn="l">
              <a:spcBef>
                <a:spcPts val="1200"/>
              </a:spcBef>
              <a:spcAft>
                <a:spcPts val="0"/>
              </a:spcAft>
              <a:buNone/>
            </a:pPr>
            <a:r>
              <a:rPr lang="en-GB" sz="2000"/>
              <a:t>Enthusiastic blogger: </a:t>
            </a:r>
            <a:r>
              <a:rPr lang="en-GB" sz="2000" u="sng">
                <a:solidFill>
                  <a:schemeClr val="hlink"/>
                </a:solidFill>
                <a:hlinkClick r:id="rId4"/>
              </a:rPr>
              <a:t>sandordargo.com</a:t>
            </a:r>
            <a:endParaRPr sz="2000"/>
          </a:p>
          <a:p>
            <a:pPr indent="0" lvl="0" marL="342900" rtl="0" algn="l">
              <a:spcBef>
                <a:spcPts val="1200"/>
              </a:spcBef>
              <a:spcAft>
                <a:spcPts val="0"/>
              </a:spcAft>
              <a:buNone/>
            </a:pPr>
            <a:r>
              <a:rPr lang="en-GB" sz="2000"/>
              <a:t>Passionate traveller</a:t>
            </a:r>
            <a:endParaRPr sz="2000"/>
          </a:p>
          <a:p>
            <a:pPr indent="0" lvl="0" marL="342900" rtl="0" algn="l">
              <a:spcBef>
                <a:spcPts val="1200"/>
              </a:spcBef>
              <a:spcAft>
                <a:spcPts val="0"/>
              </a:spcAft>
              <a:buNone/>
            </a:pPr>
            <a:r>
              <a:rPr lang="en-GB" sz="2000"/>
              <a:t>Keen epicure</a:t>
            </a:r>
            <a:endParaRPr sz="2000"/>
          </a:p>
          <a:p>
            <a:pPr indent="0" lvl="0" marL="342900" rtl="0" algn="l">
              <a:spcBef>
                <a:spcPts val="1200"/>
              </a:spcBef>
              <a:spcAft>
                <a:spcPts val="1200"/>
              </a:spcAft>
              <a:buNone/>
            </a:pPr>
            <a:r>
              <a:rPr lang="en-GB" sz="2000"/>
              <a:t>Fortunate father of two</a:t>
            </a:r>
            <a:endParaRPr sz="2000"/>
          </a:p>
        </p:txBody>
      </p:sp>
      <p:sp>
        <p:nvSpPr>
          <p:cNvPr id="82" name="Google Shape;8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Clean code is costly!</a:t>
            </a:r>
            <a:endParaRPr/>
          </a:p>
        </p:txBody>
      </p:sp>
      <p:sp>
        <p:nvSpPr>
          <p:cNvPr id="203" name="Google Shape;203;p34"/>
          <p:cNvSpPr txBox="1"/>
          <p:nvPr>
            <p:ph idx="1" type="body"/>
          </p:nvPr>
        </p:nvSpPr>
        <p:spPr>
          <a:xfrm>
            <a:off x="311700" y="1152475"/>
            <a:ext cx="5844000" cy="238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Attention</a:t>
            </a:r>
            <a:endParaRPr sz="2000"/>
          </a:p>
          <a:p>
            <a:pPr indent="0" lvl="0" marL="0" rtl="0" algn="l">
              <a:spcBef>
                <a:spcPts val="1200"/>
              </a:spcBef>
              <a:spcAft>
                <a:spcPts val="0"/>
              </a:spcAft>
              <a:buNone/>
            </a:pPr>
            <a:r>
              <a:rPr lang="en-GB" sz="2000"/>
              <a:t>Effort</a:t>
            </a:r>
            <a:endParaRPr sz="2000"/>
          </a:p>
          <a:p>
            <a:pPr indent="0" lvl="0" marL="0" rtl="0" algn="l">
              <a:spcBef>
                <a:spcPts val="1200"/>
              </a:spcBef>
              <a:spcAft>
                <a:spcPts val="0"/>
              </a:spcAft>
              <a:buNone/>
            </a:pPr>
            <a:r>
              <a:rPr lang="en-GB" sz="2000"/>
              <a:t>Care</a:t>
            </a:r>
            <a:endParaRPr sz="2000"/>
          </a:p>
          <a:p>
            <a:pPr indent="0" lvl="0" marL="0" rtl="0" algn="l">
              <a:spcBef>
                <a:spcPts val="1200"/>
              </a:spcBef>
              <a:spcAft>
                <a:spcPts val="1200"/>
              </a:spcAft>
              <a:buNone/>
            </a:pPr>
            <a:r>
              <a:rPr lang="en-GB" sz="2000"/>
              <a:t>Time</a:t>
            </a:r>
            <a:endParaRPr sz="2000"/>
          </a:p>
        </p:txBody>
      </p:sp>
      <p:sp>
        <p:nvSpPr>
          <p:cNvPr id="204" name="Google Shape;204;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05" name="Google Shape;205;p34"/>
          <p:cNvSpPr txBox="1"/>
          <p:nvPr/>
        </p:nvSpPr>
        <p:spPr>
          <a:xfrm>
            <a:off x="339125" y="3802400"/>
            <a:ext cx="58218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2000">
                <a:solidFill>
                  <a:schemeClr val="accent3"/>
                </a:solidFill>
                <a:latin typeface="Proxima Nova"/>
                <a:ea typeface="Proxima Nova"/>
                <a:cs typeface="Proxima Nova"/>
                <a:sym typeface="Proxima Nova"/>
              </a:rPr>
              <a:t>Not costs that the business is usually ready to pay</a:t>
            </a:r>
            <a:endParaRPr sz="2000">
              <a:solidFill>
                <a:schemeClr val="accent3"/>
              </a:solidFill>
              <a:latin typeface="Proxima Nova"/>
              <a:ea typeface="Proxima Nova"/>
              <a:cs typeface="Proxima Nova"/>
              <a:sym typeface="Proxima Nova"/>
            </a:endParaRPr>
          </a:p>
        </p:txBody>
      </p:sp>
      <p:pic>
        <p:nvPicPr>
          <p:cNvPr id="206" name="Google Shape;206;p34"/>
          <p:cNvPicPr preferRelativeResize="0"/>
          <p:nvPr/>
        </p:nvPicPr>
        <p:blipFill rotWithShape="1">
          <a:blip r:embed="rId3">
            <a:alphaModFix/>
          </a:blip>
          <a:srcRect b="0" l="49235" r="8058" t="0"/>
          <a:stretch/>
        </p:blipFill>
        <p:spPr>
          <a:xfrm>
            <a:off x="6268375" y="0"/>
            <a:ext cx="2875628" cy="5056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xEl>
                                              <p:pRg end="0" st="0"/>
                                            </p:txEl>
                                          </p:spTgt>
                                        </p:tgtEl>
                                        <p:attrNameLst>
                                          <p:attrName>style.visibility</p:attrName>
                                        </p:attrNameLst>
                                      </p:cBhvr>
                                      <p:to>
                                        <p:strVal val="visible"/>
                                      </p:to>
                                    </p:set>
                                    <p:animEffect filter="fade" transition="in">
                                      <p:cBhvr>
                                        <p:cTn dur="1000"/>
                                        <p:tgtEl>
                                          <p:spTgt spid="2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xEl>
                                              <p:pRg end="1" st="1"/>
                                            </p:txEl>
                                          </p:spTgt>
                                        </p:tgtEl>
                                        <p:attrNameLst>
                                          <p:attrName>style.visibility</p:attrName>
                                        </p:attrNameLst>
                                      </p:cBhvr>
                                      <p:to>
                                        <p:strVal val="visible"/>
                                      </p:to>
                                    </p:set>
                                    <p:animEffect filter="fade" transition="in">
                                      <p:cBhvr>
                                        <p:cTn dur="1000"/>
                                        <p:tgtEl>
                                          <p:spTgt spid="2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xEl>
                                              <p:pRg end="2" st="2"/>
                                            </p:txEl>
                                          </p:spTgt>
                                        </p:tgtEl>
                                        <p:attrNameLst>
                                          <p:attrName>style.visibility</p:attrName>
                                        </p:attrNameLst>
                                      </p:cBhvr>
                                      <p:to>
                                        <p:strVal val="visible"/>
                                      </p:to>
                                    </p:set>
                                    <p:animEffect filter="fade" transition="in">
                                      <p:cBhvr>
                                        <p:cTn dur="1000"/>
                                        <p:tgtEl>
                                          <p:spTgt spid="2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xEl>
                                              <p:pRg end="3" st="3"/>
                                            </p:txEl>
                                          </p:spTgt>
                                        </p:tgtEl>
                                        <p:attrNameLst>
                                          <p:attrName>style.visibility</p:attrName>
                                        </p:attrNameLst>
                                      </p:cBhvr>
                                      <p:to>
                                        <p:strVal val="visible"/>
                                      </p:to>
                                    </p:set>
                                    <p:animEffect filter="fade" transition="in">
                                      <p:cBhvr>
                                        <p:cTn dur="1000"/>
                                        <p:tgtEl>
                                          <p:spTgt spid="2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a:t>Quality is often lost in the midst of </a:t>
            </a:r>
            <a:r>
              <a:rPr lang="en-GB"/>
              <a:t>constraints</a:t>
            </a:r>
            <a:endParaRPr/>
          </a:p>
        </p:txBody>
      </p:sp>
      <p:sp>
        <p:nvSpPr>
          <p:cNvPr id="212" name="Google Shape;212;p35"/>
          <p:cNvSpPr txBox="1"/>
          <p:nvPr>
            <p:ph idx="1" type="body"/>
          </p:nvPr>
        </p:nvSpPr>
        <p:spPr>
          <a:xfrm>
            <a:off x="311700" y="1152475"/>
            <a:ext cx="5844000" cy="238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Moving one point impacts the other two points</a:t>
            </a:r>
            <a:endParaRPr sz="2000"/>
          </a:p>
          <a:p>
            <a:pPr indent="0" lvl="0" marL="0" rtl="0" algn="l">
              <a:spcBef>
                <a:spcPts val="1200"/>
              </a:spcBef>
              <a:spcAft>
                <a:spcPts val="1200"/>
              </a:spcAft>
              <a:buNone/>
            </a:pPr>
            <a:r>
              <a:t/>
            </a:r>
            <a:endParaRPr sz="2000"/>
          </a:p>
        </p:txBody>
      </p:sp>
      <p:sp>
        <p:nvSpPr>
          <p:cNvPr id="213" name="Google Shape;213;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14" name="Google Shape;214;p35"/>
          <p:cNvSpPr/>
          <p:nvPr/>
        </p:nvSpPr>
        <p:spPr>
          <a:xfrm>
            <a:off x="5342125" y="1552675"/>
            <a:ext cx="3321900" cy="2291400"/>
          </a:xfrm>
          <a:prstGeom prst="triangle">
            <a:avLst>
              <a:gd fmla="val 5000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5"/>
          <p:cNvSpPr txBox="1"/>
          <p:nvPr/>
        </p:nvSpPr>
        <p:spPr>
          <a:xfrm>
            <a:off x="4977600" y="3892375"/>
            <a:ext cx="675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Proxima Nova"/>
                <a:ea typeface="Proxima Nova"/>
                <a:cs typeface="Proxima Nova"/>
                <a:sym typeface="Proxima Nova"/>
              </a:rPr>
              <a:t>Time</a:t>
            </a:r>
            <a:endParaRPr b="1">
              <a:latin typeface="Proxima Nova"/>
              <a:ea typeface="Proxima Nova"/>
              <a:cs typeface="Proxima Nova"/>
              <a:sym typeface="Proxima Nova"/>
            </a:endParaRPr>
          </a:p>
        </p:txBody>
      </p:sp>
      <p:sp>
        <p:nvSpPr>
          <p:cNvPr id="216" name="Google Shape;216;p35"/>
          <p:cNvSpPr txBox="1"/>
          <p:nvPr/>
        </p:nvSpPr>
        <p:spPr>
          <a:xfrm>
            <a:off x="6608125" y="1152475"/>
            <a:ext cx="78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Proxima Nova"/>
                <a:ea typeface="Proxima Nova"/>
                <a:cs typeface="Proxima Nova"/>
                <a:sym typeface="Proxima Nova"/>
              </a:rPr>
              <a:t>Scope</a:t>
            </a:r>
            <a:endParaRPr b="1">
              <a:latin typeface="Proxima Nova"/>
              <a:ea typeface="Proxima Nova"/>
              <a:cs typeface="Proxima Nova"/>
              <a:sym typeface="Proxima Nova"/>
            </a:endParaRPr>
          </a:p>
        </p:txBody>
      </p:sp>
      <p:sp>
        <p:nvSpPr>
          <p:cNvPr id="217" name="Google Shape;217;p35"/>
          <p:cNvSpPr txBox="1"/>
          <p:nvPr/>
        </p:nvSpPr>
        <p:spPr>
          <a:xfrm>
            <a:off x="8408850" y="3892375"/>
            <a:ext cx="675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Proxima Nova"/>
                <a:ea typeface="Proxima Nova"/>
                <a:cs typeface="Proxima Nova"/>
                <a:sym typeface="Proxima Nova"/>
              </a:rPr>
              <a:t>Cost</a:t>
            </a:r>
            <a:endParaRPr b="1">
              <a:latin typeface="Proxima Nova"/>
              <a:ea typeface="Proxima Nova"/>
              <a:cs typeface="Proxima Nova"/>
              <a:sym typeface="Proxima Nova"/>
            </a:endParaRPr>
          </a:p>
        </p:txBody>
      </p:sp>
      <p:sp>
        <p:nvSpPr>
          <p:cNvPr id="218" name="Google Shape;218;p35"/>
          <p:cNvSpPr txBox="1"/>
          <p:nvPr/>
        </p:nvSpPr>
        <p:spPr>
          <a:xfrm>
            <a:off x="6492025" y="2723550"/>
            <a:ext cx="1022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Proxima Nova"/>
                <a:ea typeface="Proxima Nova"/>
                <a:cs typeface="Proxima Nova"/>
                <a:sym typeface="Proxima Nova"/>
              </a:rPr>
              <a:t>Quality</a:t>
            </a:r>
            <a:endParaRPr b="1">
              <a:latin typeface="Proxima Nova"/>
              <a:ea typeface="Proxima Nova"/>
              <a:cs typeface="Proxima Nova"/>
              <a:sym typeface="Proxima Nova"/>
            </a:endParaRPr>
          </a:p>
        </p:txBody>
      </p:sp>
      <p:sp>
        <p:nvSpPr>
          <p:cNvPr id="219" name="Google Shape;219;p35"/>
          <p:cNvSpPr/>
          <p:nvPr/>
        </p:nvSpPr>
        <p:spPr>
          <a:xfrm>
            <a:off x="6871225" y="1950825"/>
            <a:ext cx="263700" cy="7602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5"/>
          <p:cNvSpPr/>
          <p:nvPr/>
        </p:nvSpPr>
        <p:spPr>
          <a:xfrm rot="7207501">
            <a:off x="7748773" y="2893188"/>
            <a:ext cx="263604" cy="949965"/>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5"/>
          <p:cNvSpPr/>
          <p:nvPr/>
        </p:nvSpPr>
        <p:spPr>
          <a:xfrm rot="-7198768">
            <a:off x="6038467" y="2884159"/>
            <a:ext cx="263564" cy="1041532"/>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txBox="1"/>
          <p:nvPr>
            <p:ph idx="1" type="body"/>
          </p:nvPr>
        </p:nvSpPr>
        <p:spPr>
          <a:xfrm>
            <a:off x="311700" y="1680925"/>
            <a:ext cx="4665900" cy="238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The invisible “quality” is in the middle</a:t>
            </a:r>
            <a:endParaRPr sz="2000"/>
          </a:p>
          <a:p>
            <a:pPr indent="0" lvl="0" marL="0" rtl="0" algn="l">
              <a:spcBef>
                <a:spcPts val="1200"/>
              </a:spcBef>
              <a:spcAft>
                <a:spcPts val="0"/>
              </a:spcAft>
              <a:buNone/>
            </a:pPr>
            <a:r>
              <a:rPr lang="en-GB" sz="2000"/>
              <a:t>It’s usually the first sacrifice</a:t>
            </a:r>
            <a:endParaRPr sz="2000"/>
          </a:p>
          <a:p>
            <a:pPr indent="0" lvl="0" marL="0" rtl="0" algn="l">
              <a:spcBef>
                <a:spcPts val="1200"/>
              </a:spcBef>
              <a:spcAft>
                <a:spcPts val="1200"/>
              </a:spcAft>
              <a:buNone/>
            </a:pPr>
            <a:r>
              <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animEffect filter="fade" transition="in">
                                      <p:cBhvr>
                                        <p:cTn dur="1000"/>
                                        <p:tgtEl>
                                          <p:spTgt spid="2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1" st="1"/>
                                            </p:txEl>
                                          </p:spTgt>
                                        </p:tgtEl>
                                        <p:attrNameLst>
                                          <p:attrName>style.visibility</p:attrName>
                                        </p:attrNameLst>
                                      </p:cBhvr>
                                      <p:to>
                                        <p:strVal val="visible"/>
                                      </p:to>
                                    </p:set>
                                    <p:animEffect filter="fade" transition="in">
                                      <p:cBhvr>
                                        <p:cTn dur="1000"/>
                                        <p:tgtEl>
                                          <p:spTgt spid="2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 end user cares about the quality of code</a:t>
            </a:r>
            <a:endParaRPr/>
          </a:p>
        </p:txBody>
      </p:sp>
      <p:sp>
        <p:nvSpPr>
          <p:cNvPr id="228" name="Google Shape;228;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They can’t care less about the</a:t>
            </a:r>
            <a:endParaRPr sz="2000"/>
          </a:p>
          <a:p>
            <a:pPr indent="0" lvl="0" marL="0" rtl="0" algn="l">
              <a:spcBef>
                <a:spcPts val="1200"/>
              </a:spcBef>
              <a:spcAft>
                <a:spcPts val="0"/>
              </a:spcAft>
              <a:buNone/>
            </a:pPr>
            <a:r>
              <a:rPr lang="en-GB" sz="2000"/>
              <a:t>	Aesthetics of code</a:t>
            </a:r>
            <a:endParaRPr sz="2000"/>
          </a:p>
          <a:p>
            <a:pPr indent="0" lvl="0" marL="0" rtl="0" algn="l">
              <a:spcBef>
                <a:spcPts val="1200"/>
              </a:spcBef>
              <a:spcAft>
                <a:spcPts val="0"/>
              </a:spcAft>
              <a:buNone/>
            </a:pPr>
            <a:r>
              <a:rPr lang="en-GB" sz="2000"/>
              <a:t>	Beauty of code</a:t>
            </a:r>
            <a:endParaRPr sz="2000"/>
          </a:p>
          <a:p>
            <a:pPr indent="0" lvl="0" marL="0" rtl="0" algn="l">
              <a:spcBef>
                <a:spcPts val="1200"/>
              </a:spcBef>
              <a:spcAft>
                <a:spcPts val="0"/>
              </a:spcAft>
              <a:buNone/>
            </a:pPr>
            <a:r>
              <a:rPr lang="en-GB" sz="2000"/>
              <a:t>	Elegance of code</a:t>
            </a:r>
            <a:endParaRPr sz="2000"/>
          </a:p>
          <a:p>
            <a:pPr indent="0" lvl="0" marL="0" rtl="0" algn="l">
              <a:spcBef>
                <a:spcPts val="1200"/>
              </a:spcBef>
              <a:spcAft>
                <a:spcPts val="0"/>
              </a:spcAft>
              <a:buNone/>
            </a:pPr>
            <a:r>
              <a:t/>
            </a:r>
            <a:endParaRPr sz="2000"/>
          </a:p>
          <a:p>
            <a:pPr indent="0" lvl="0" marL="0" rtl="0" algn="l">
              <a:spcBef>
                <a:spcPts val="1200"/>
              </a:spcBef>
              <a:spcAft>
                <a:spcPts val="1200"/>
              </a:spcAft>
              <a:buNone/>
            </a:pPr>
            <a:r>
              <a:t/>
            </a:r>
            <a:endParaRPr sz="2000"/>
          </a:p>
        </p:txBody>
      </p:sp>
      <p:sp>
        <p:nvSpPr>
          <p:cNvPr id="229" name="Google Shape;229;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490250" y="526350"/>
            <a:ext cx="80796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5400"/>
              <a:t>Users want solutions to their problems</a:t>
            </a:r>
            <a:endParaRPr sz="5400"/>
          </a:p>
          <a:p>
            <a:pPr indent="0" lvl="0" marL="0" rtl="0" algn="ctr">
              <a:spcBef>
                <a:spcPts val="2000"/>
              </a:spcBef>
              <a:spcAft>
                <a:spcPts val="0"/>
              </a:spcAft>
              <a:buNone/>
            </a:pPr>
            <a:r>
              <a:rPr lang="en-GB" sz="5400"/>
              <a:t>And they want them</a:t>
            </a:r>
            <a:br>
              <a:rPr lang="en-GB" sz="5400"/>
            </a:br>
            <a:r>
              <a:rPr lang="en-GB" sz="5400"/>
              <a:t>every single moment!</a:t>
            </a:r>
            <a:endParaRPr sz="5400"/>
          </a:p>
        </p:txBody>
      </p:sp>
      <p:sp>
        <p:nvSpPr>
          <p:cNvPr id="235" name="Google Shape;235;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0" st="0"/>
                                            </p:txEl>
                                          </p:spTgt>
                                        </p:tgtEl>
                                        <p:attrNameLst>
                                          <p:attrName>style.visibility</p:attrName>
                                        </p:attrNameLst>
                                      </p:cBhvr>
                                      <p:to>
                                        <p:strVal val="visible"/>
                                      </p:to>
                                    </p:set>
                                    <p:animEffect filter="fade" transition="in">
                                      <p:cBhvr>
                                        <p:cTn dur="1000"/>
                                        <p:tgtEl>
                                          <p:spTgt spid="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 st="1"/>
                                            </p:txEl>
                                          </p:spTgt>
                                        </p:tgtEl>
                                        <p:attrNameLst>
                                          <p:attrName>style.visibility</p:attrName>
                                        </p:attrNameLst>
                                      </p:cBhvr>
                                      <p:to>
                                        <p:strVal val="visible"/>
                                      </p:to>
                                    </p:set>
                                    <p:animEffect filter="fade" transition="in">
                                      <p:cBhvr>
                                        <p:cTn dur="1000"/>
                                        <p:tgtEl>
                                          <p:spTgt spid="23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Why isn’t clean code </a:t>
            </a:r>
            <a:r>
              <a:rPr i="1" lang="en-GB"/>
              <a:t>l’art pour l’art</a:t>
            </a:r>
            <a:r>
              <a:rPr lang="en-GB"/>
              <a:t>?</a:t>
            </a:r>
            <a:endParaRPr/>
          </a:p>
        </p:txBody>
      </p:sp>
      <p:sp>
        <p:nvSpPr>
          <p:cNvPr id="241" name="Google Shape;241;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will happen if you write </a:t>
            </a:r>
            <a:r>
              <a:rPr lang="en-GB" strike="sngStrike"/>
              <a:t>ugly</a:t>
            </a:r>
            <a:r>
              <a:rPr lang="en-GB"/>
              <a:t> bad code?</a:t>
            </a:r>
            <a:endParaRPr/>
          </a:p>
        </p:txBody>
      </p:sp>
      <p:sp>
        <p:nvSpPr>
          <p:cNvPr id="247" name="Google Shape;247;p39"/>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It all s</a:t>
            </a:r>
            <a:r>
              <a:rPr lang="en-GB" sz="2000"/>
              <a:t>tarts with high productivity</a:t>
            </a:r>
            <a:endParaRPr sz="2000"/>
          </a:p>
          <a:p>
            <a:pPr indent="0" lvl="0" marL="0" rtl="0" algn="l">
              <a:spcBef>
                <a:spcPts val="1200"/>
              </a:spcBef>
              <a:spcAft>
                <a:spcPts val="0"/>
              </a:spcAft>
              <a:buNone/>
            </a:pPr>
            <a:r>
              <a:rPr lang="en-GB" sz="2000"/>
              <a:t>The number of bugs increases</a:t>
            </a:r>
            <a:endParaRPr sz="2000"/>
          </a:p>
          <a:p>
            <a:pPr indent="0" lvl="0" marL="0" rtl="0" algn="l">
              <a:spcBef>
                <a:spcPts val="1200"/>
              </a:spcBef>
              <a:spcAft>
                <a:spcPts val="0"/>
              </a:spcAft>
              <a:buNone/>
            </a:pPr>
            <a:r>
              <a:rPr lang="en-GB" sz="2000"/>
              <a:t>Productivity slows down</a:t>
            </a:r>
            <a:endParaRPr sz="2000"/>
          </a:p>
          <a:p>
            <a:pPr indent="0" lvl="0" marL="0" rtl="0" algn="l">
              <a:spcBef>
                <a:spcPts val="1200"/>
              </a:spcBef>
              <a:spcAft>
                <a:spcPts val="1200"/>
              </a:spcAft>
              <a:buNone/>
            </a:pPr>
            <a:r>
              <a:rPr lang="en-GB" sz="2000"/>
              <a:t>Then...</a:t>
            </a:r>
            <a:endParaRPr sz="2000"/>
          </a:p>
        </p:txBody>
      </p:sp>
      <p:pic>
        <p:nvPicPr>
          <p:cNvPr id="248" name="Google Shape;248;p39"/>
          <p:cNvPicPr preferRelativeResize="0"/>
          <p:nvPr/>
        </p:nvPicPr>
        <p:blipFill>
          <a:blip r:embed="rId3">
            <a:alphaModFix/>
          </a:blip>
          <a:stretch>
            <a:fillRect/>
          </a:stretch>
        </p:blipFill>
        <p:spPr>
          <a:xfrm>
            <a:off x="4311600" y="1054011"/>
            <a:ext cx="4552950" cy="3468914"/>
          </a:xfrm>
          <a:prstGeom prst="rect">
            <a:avLst/>
          </a:prstGeom>
          <a:noFill/>
          <a:ln>
            <a:noFill/>
          </a:ln>
        </p:spPr>
      </p:pic>
      <p:sp>
        <p:nvSpPr>
          <p:cNvPr id="249" name="Google Shape;24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xEl>
                                              <p:pRg end="0" st="0"/>
                                            </p:txEl>
                                          </p:spTgt>
                                        </p:tgtEl>
                                        <p:attrNameLst>
                                          <p:attrName>style.visibility</p:attrName>
                                        </p:attrNameLst>
                                      </p:cBhvr>
                                      <p:to>
                                        <p:strVal val="visible"/>
                                      </p:to>
                                    </p:set>
                                    <p:animEffect filter="fade" transition="in">
                                      <p:cBhvr>
                                        <p:cTn dur="1000"/>
                                        <p:tgtEl>
                                          <p:spTgt spid="2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xEl>
                                              <p:pRg end="1" st="1"/>
                                            </p:txEl>
                                          </p:spTgt>
                                        </p:tgtEl>
                                        <p:attrNameLst>
                                          <p:attrName>style.visibility</p:attrName>
                                        </p:attrNameLst>
                                      </p:cBhvr>
                                      <p:to>
                                        <p:strVal val="visible"/>
                                      </p:to>
                                    </p:set>
                                    <p:animEffect filter="fade" transition="in">
                                      <p:cBhvr>
                                        <p:cTn dur="1000"/>
                                        <p:tgtEl>
                                          <p:spTgt spid="2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xEl>
                                              <p:pRg end="2" st="2"/>
                                            </p:txEl>
                                          </p:spTgt>
                                        </p:tgtEl>
                                        <p:attrNameLst>
                                          <p:attrName>style.visibility</p:attrName>
                                        </p:attrNameLst>
                                      </p:cBhvr>
                                      <p:to>
                                        <p:strVal val="visible"/>
                                      </p:to>
                                    </p:set>
                                    <p:animEffect filter="fade" transition="in">
                                      <p:cBhvr>
                                        <p:cTn dur="1000"/>
                                        <p:tgtEl>
                                          <p:spTgt spid="2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xEl>
                                              <p:pRg end="3" st="3"/>
                                            </p:txEl>
                                          </p:spTgt>
                                        </p:tgtEl>
                                        <p:attrNameLst>
                                          <p:attrName>style.visibility</p:attrName>
                                        </p:attrNameLst>
                                      </p:cBhvr>
                                      <p:to>
                                        <p:strVal val="visible"/>
                                      </p:to>
                                    </p:set>
                                    <p:animEffect filter="fade" transition="in">
                                      <p:cBhvr>
                                        <p:cTn dur="1000"/>
                                        <p:tgtEl>
                                          <p:spTgt spid="24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40"/>
          <p:cNvPicPr preferRelativeResize="0"/>
          <p:nvPr/>
        </p:nvPicPr>
        <p:blipFill rotWithShape="1">
          <a:blip r:embed="rId3">
            <a:alphaModFix/>
          </a:blip>
          <a:srcRect b="0" l="4826" r="5302" t="0"/>
          <a:stretch/>
        </p:blipFill>
        <p:spPr>
          <a:xfrm>
            <a:off x="-3" y="0"/>
            <a:ext cx="9144000" cy="572314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1"/>
          <p:cNvSpPr txBox="1"/>
          <p:nvPr>
            <p:ph type="title"/>
          </p:nvPr>
        </p:nvSpPr>
        <p:spPr>
          <a:xfrm>
            <a:off x="490250" y="526350"/>
            <a:ext cx="80796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5400"/>
              <a:t>So, is clean code part of software quality?</a:t>
            </a:r>
            <a:endParaRPr sz="5400"/>
          </a:p>
        </p:txBody>
      </p:sp>
      <p:sp>
        <p:nvSpPr>
          <p:cNvPr id="260" name="Google Shape;260;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0" st="0"/>
                                            </p:txEl>
                                          </p:spTgt>
                                        </p:tgtEl>
                                        <p:attrNameLst>
                                          <p:attrName>style.visibility</p:attrName>
                                        </p:attrNameLst>
                                      </p:cBhvr>
                                      <p:to>
                                        <p:strVal val="visible"/>
                                      </p:to>
                                    </p:set>
                                    <p:animEffect filter="fade" transition="in">
                                      <p:cBhvr>
                                        <p:cTn dur="1000"/>
                                        <p:tgtEl>
                                          <p:spTgt spid="25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66" name="Google Shape;266;p42"/>
          <p:cNvPicPr preferRelativeResize="0"/>
          <p:nvPr/>
        </p:nvPicPr>
        <p:blipFill>
          <a:blip r:embed="rId3">
            <a:alphaModFix/>
          </a:blip>
          <a:stretch>
            <a:fillRect/>
          </a:stretch>
        </p:blipFill>
        <p:spPr>
          <a:xfrm>
            <a:off x="0" y="0"/>
            <a:ext cx="9144000" cy="509141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is Clean Code part of Software Quality?</a:t>
            </a:r>
            <a:endParaRPr/>
          </a:p>
        </p:txBody>
      </p:sp>
      <p:sp>
        <p:nvSpPr>
          <p:cNvPr id="272" name="Google Shape;272;p43"/>
          <p:cNvSpPr txBox="1"/>
          <p:nvPr>
            <p:ph idx="1" type="body"/>
          </p:nvPr>
        </p:nvSpPr>
        <p:spPr>
          <a:xfrm>
            <a:off x="311700" y="1152475"/>
            <a:ext cx="273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Making a job right should be the responsibility of all of us</a:t>
            </a:r>
            <a:endParaRPr/>
          </a:p>
          <a:p>
            <a:pPr indent="0" lvl="0" marL="0" rtl="0" algn="l">
              <a:spcBef>
                <a:spcPts val="1200"/>
              </a:spcBef>
              <a:spcAft>
                <a:spcPts val="0"/>
              </a:spcAft>
              <a:buNone/>
            </a:pPr>
            <a:r>
              <a:rPr lang="en-GB"/>
              <a:t>It’s even more important than delivering the right thing!</a:t>
            </a:r>
            <a:endParaRPr/>
          </a:p>
          <a:p>
            <a:pPr indent="0" lvl="0" marL="0" rtl="0" algn="l">
              <a:spcBef>
                <a:spcPts val="1200"/>
              </a:spcBef>
              <a:spcAft>
                <a:spcPts val="1200"/>
              </a:spcAft>
              <a:buNone/>
            </a:pPr>
            <a:r>
              <a:rPr lang="en-GB"/>
              <a:t>It pays off during the long run!</a:t>
            </a:r>
            <a:endParaRPr/>
          </a:p>
        </p:txBody>
      </p:sp>
      <p:sp>
        <p:nvSpPr>
          <p:cNvPr id="273" name="Google Shape;273;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274" name="Google Shape;274;p43"/>
          <p:cNvPicPr preferRelativeResize="0"/>
          <p:nvPr/>
        </p:nvPicPr>
        <p:blipFill>
          <a:blip r:embed="rId3">
            <a:alphaModFix/>
          </a:blip>
          <a:stretch>
            <a:fillRect/>
          </a:stretch>
        </p:blipFill>
        <p:spPr>
          <a:xfrm>
            <a:off x="3194400" y="1170125"/>
            <a:ext cx="5797200" cy="32278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a:t>Agenda</a:t>
            </a:r>
            <a:endParaRPr/>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What is software quality?</a:t>
            </a:r>
            <a:endParaRPr sz="2000"/>
          </a:p>
          <a:p>
            <a:pPr indent="0" lvl="0" marL="0" rtl="0" algn="l">
              <a:spcBef>
                <a:spcPts val="1200"/>
              </a:spcBef>
              <a:spcAft>
                <a:spcPts val="0"/>
              </a:spcAft>
              <a:buNone/>
            </a:pPr>
            <a:r>
              <a:rPr lang="en-GB" sz="2000"/>
              <a:t>What is clean code?</a:t>
            </a:r>
            <a:endParaRPr sz="2000"/>
          </a:p>
          <a:p>
            <a:pPr indent="0" lvl="0" marL="0" rtl="0" algn="l">
              <a:spcBef>
                <a:spcPts val="1200"/>
              </a:spcBef>
              <a:spcAft>
                <a:spcPts val="0"/>
              </a:spcAft>
              <a:buNone/>
            </a:pPr>
            <a:r>
              <a:rPr lang="en-GB" sz="2000"/>
              <a:t>How do they relate to each other?</a:t>
            </a:r>
            <a:endParaRPr sz="2000"/>
          </a:p>
          <a:p>
            <a:pPr indent="0" lvl="0" marL="0" rtl="0" algn="l">
              <a:spcBef>
                <a:spcPts val="1200"/>
              </a:spcBef>
              <a:spcAft>
                <a:spcPts val="0"/>
              </a:spcAft>
              <a:buNone/>
            </a:pPr>
            <a:r>
              <a:rPr lang="en-GB" sz="2000"/>
              <a:t>Why don’t we write clean code?</a:t>
            </a:r>
            <a:endParaRPr sz="2000"/>
          </a:p>
          <a:p>
            <a:pPr indent="0" lvl="0" marL="0" rtl="0" algn="l">
              <a:spcBef>
                <a:spcPts val="1200"/>
              </a:spcBef>
              <a:spcAft>
                <a:spcPts val="1200"/>
              </a:spcAft>
              <a:buNone/>
            </a:pPr>
            <a:r>
              <a:rPr lang="en-GB" sz="2000"/>
              <a:t>What is our job?</a:t>
            </a:r>
            <a:endParaRPr sz="2000"/>
          </a:p>
        </p:txBody>
      </p:sp>
      <p:sp>
        <p:nvSpPr>
          <p:cNvPr id="89" name="Google Shape;8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0" st="0"/>
                                            </p:txEl>
                                          </p:spTgt>
                                        </p:tgtEl>
                                        <p:attrNameLst>
                                          <p:attrName>style.visibility</p:attrName>
                                        </p:attrNameLst>
                                      </p:cBhvr>
                                      <p:to>
                                        <p:strVal val="visible"/>
                                      </p:to>
                                    </p:set>
                                    <p:animEffect filter="fade" transition="in">
                                      <p:cBhvr>
                                        <p:cTn dur="1000"/>
                                        <p:tgtEl>
                                          <p:spTgt spid="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1" st="1"/>
                                            </p:txEl>
                                          </p:spTgt>
                                        </p:tgtEl>
                                        <p:attrNameLst>
                                          <p:attrName>style.visibility</p:attrName>
                                        </p:attrNameLst>
                                      </p:cBhvr>
                                      <p:to>
                                        <p:strVal val="visible"/>
                                      </p:to>
                                    </p:set>
                                    <p:animEffect filter="fade" transition="in">
                                      <p:cBhvr>
                                        <p:cTn dur="1000"/>
                                        <p:tgtEl>
                                          <p:spTgt spid="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2" st="2"/>
                                            </p:txEl>
                                          </p:spTgt>
                                        </p:tgtEl>
                                        <p:attrNameLst>
                                          <p:attrName>style.visibility</p:attrName>
                                        </p:attrNameLst>
                                      </p:cBhvr>
                                      <p:to>
                                        <p:strVal val="visible"/>
                                      </p:to>
                                    </p:set>
                                    <p:animEffect filter="fade" transition="in">
                                      <p:cBhvr>
                                        <p:cTn dur="1000"/>
                                        <p:tgtEl>
                                          <p:spTgt spid="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3" st="3"/>
                                            </p:txEl>
                                          </p:spTgt>
                                        </p:tgtEl>
                                        <p:attrNameLst>
                                          <p:attrName>style.visibility</p:attrName>
                                        </p:attrNameLst>
                                      </p:cBhvr>
                                      <p:to>
                                        <p:strVal val="visible"/>
                                      </p:to>
                                    </p:set>
                                    <p:animEffect filter="fade" transition="in">
                                      <p:cBhvr>
                                        <p:cTn dur="1000"/>
                                        <p:tgtEl>
                                          <p:spTgt spid="8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4" st="4"/>
                                            </p:txEl>
                                          </p:spTgt>
                                        </p:tgtEl>
                                        <p:attrNameLst>
                                          <p:attrName>style.visibility</p:attrName>
                                        </p:attrNameLst>
                                      </p:cBhvr>
                                      <p:to>
                                        <p:strVal val="visible"/>
                                      </p:to>
                                    </p:set>
                                    <p:animEffect filter="fade" transition="in">
                                      <p:cBhvr>
                                        <p:cTn dur="1000"/>
                                        <p:tgtEl>
                                          <p:spTgt spid="8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4"/>
          <p:cNvSpPr txBox="1"/>
          <p:nvPr>
            <p:ph type="title"/>
          </p:nvPr>
        </p:nvSpPr>
        <p:spPr>
          <a:xfrm>
            <a:off x="510450" y="2057400"/>
            <a:ext cx="8123100" cy="77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Who prevents us from writing clean code?</a:t>
            </a:r>
            <a:endParaRPr/>
          </a:p>
        </p:txBody>
      </p:sp>
      <p:sp>
        <p:nvSpPr>
          <p:cNvPr id="280" name="Google Shape;280;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a:t>
            </a:r>
            <a:r>
              <a:rPr i="1" lang="en-GB"/>
              <a:t>them</a:t>
            </a:r>
            <a:r>
              <a:rPr lang="en-GB"/>
              <a:t>, the project managers!</a:t>
            </a:r>
            <a:endParaRPr/>
          </a:p>
        </p:txBody>
      </p:sp>
      <p:sp>
        <p:nvSpPr>
          <p:cNvPr id="286" name="Google Shape;286;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“Just keep delivering new features!”</a:t>
            </a:r>
            <a:endParaRPr sz="2000"/>
          </a:p>
          <a:p>
            <a:pPr indent="0" lvl="0" marL="0" rtl="0" algn="l">
              <a:spcBef>
                <a:spcPts val="1200"/>
              </a:spcBef>
              <a:spcAft>
                <a:spcPts val="0"/>
              </a:spcAft>
              <a:buNone/>
            </a:pPr>
            <a:r>
              <a:rPr lang="en-GB" sz="2000"/>
              <a:t>“Many don’t even understand what technical debt is!”</a:t>
            </a:r>
            <a:endParaRPr sz="2000"/>
          </a:p>
          <a:p>
            <a:pPr indent="0" lvl="0" marL="0" rtl="0" algn="l">
              <a:spcBef>
                <a:spcPts val="1200"/>
              </a:spcBef>
              <a:spcAft>
                <a:spcPts val="0"/>
              </a:spcAft>
              <a:buNone/>
            </a:pPr>
            <a:r>
              <a:rPr lang="en-GB" sz="2000"/>
              <a:t>“They don’t care about clean code as they don’t understand!”</a:t>
            </a:r>
            <a:endParaRPr sz="2000"/>
          </a:p>
          <a:p>
            <a:pPr indent="0" lvl="0" marL="0" rtl="0" algn="l">
              <a:spcBef>
                <a:spcPts val="1200"/>
              </a:spcBef>
              <a:spcAft>
                <a:spcPts val="1200"/>
              </a:spcAft>
              <a:buNone/>
            </a:pPr>
            <a:r>
              <a:t/>
            </a:r>
            <a:endParaRPr sz="2000"/>
          </a:p>
        </p:txBody>
      </p:sp>
      <p:pic>
        <p:nvPicPr>
          <p:cNvPr id="287" name="Google Shape;287;p45"/>
          <p:cNvPicPr preferRelativeResize="0"/>
          <p:nvPr/>
        </p:nvPicPr>
        <p:blipFill>
          <a:blip r:embed="rId3">
            <a:alphaModFix/>
          </a:blip>
          <a:stretch>
            <a:fillRect/>
          </a:stretch>
        </p:blipFill>
        <p:spPr>
          <a:xfrm>
            <a:off x="6432000" y="2663875"/>
            <a:ext cx="2400300" cy="1905000"/>
          </a:xfrm>
          <a:prstGeom prst="rect">
            <a:avLst/>
          </a:prstGeom>
          <a:noFill/>
          <a:ln>
            <a:noFill/>
          </a:ln>
        </p:spPr>
      </p:pic>
      <p:sp>
        <p:nvSpPr>
          <p:cNvPr id="288" name="Google Shape;288;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0" st="0"/>
                                            </p:txEl>
                                          </p:spTgt>
                                        </p:tgtEl>
                                        <p:attrNameLst>
                                          <p:attrName>style.visibility</p:attrName>
                                        </p:attrNameLst>
                                      </p:cBhvr>
                                      <p:to>
                                        <p:strVal val="visible"/>
                                      </p:to>
                                    </p:set>
                                    <p:animEffect filter="fade" transition="in">
                                      <p:cBhvr>
                                        <p:cTn dur="1000"/>
                                        <p:tgtEl>
                                          <p:spTgt spid="2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1" st="1"/>
                                            </p:txEl>
                                          </p:spTgt>
                                        </p:tgtEl>
                                        <p:attrNameLst>
                                          <p:attrName>style.visibility</p:attrName>
                                        </p:attrNameLst>
                                      </p:cBhvr>
                                      <p:to>
                                        <p:strVal val="visible"/>
                                      </p:to>
                                    </p:set>
                                    <p:animEffect filter="fade" transition="in">
                                      <p:cBhvr>
                                        <p:cTn dur="1000"/>
                                        <p:tgtEl>
                                          <p:spTgt spid="2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2" st="2"/>
                                            </p:txEl>
                                          </p:spTgt>
                                        </p:tgtEl>
                                        <p:attrNameLst>
                                          <p:attrName>style.visibility</p:attrName>
                                        </p:attrNameLst>
                                      </p:cBhvr>
                                      <p:to>
                                        <p:strVal val="visible"/>
                                      </p:to>
                                    </p:set>
                                    <p:animEffect filter="fade" transition="in">
                                      <p:cBhvr>
                                        <p:cTn dur="1000"/>
                                        <p:tgtEl>
                                          <p:spTgt spid="2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xEl>
                                              <p:pRg end="3" st="3"/>
                                            </p:txEl>
                                          </p:spTgt>
                                        </p:tgtEl>
                                        <p:attrNameLst>
                                          <p:attrName>style.visibility</p:attrName>
                                        </p:attrNameLst>
                                      </p:cBhvr>
                                      <p:to>
                                        <p:strVal val="visible"/>
                                      </p:to>
                                    </p:set>
                                    <p:animEffect filter="fade" transition="in">
                                      <p:cBhvr>
                                        <p:cTn dur="1000"/>
                                        <p:tgtEl>
                                          <p:spTgt spid="28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Should PMs understand clean code?</a:t>
            </a:r>
            <a:endParaRPr/>
          </a:p>
        </p:txBody>
      </p:sp>
      <p:sp>
        <p:nvSpPr>
          <p:cNvPr id="294" name="Google Shape;294;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Do they understand</a:t>
            </a:r>
            <a:endParaRPr sz="2000"/>
          </a:p>
          <a:p>
            <a:pPr indent="0" lvl="0" marL="0" rtl="0" algn="l">
              <a:spcBef>
                <a:spcPts val="1200"/>
              </a:spcBef>
              <a:spcAft>
                <a:spcPts val="0"/>
              </a:spcAft>
              <a:buNone/>
            </a:pPr>
            <a:r>
              <a:rPr lang="en-GB" sz="2000"/>
              <a:t>	Memory safety?</a:t>
            </a:r>
            <a:endParaRPr sz="2000"/>
          </a:p>
          <a:p>
            <a:pPr indent="0" lvl="0" marL="0" rtl="0" algn="l">
              <a:spcBef>
                <a:spcPts val="1200"/>
              </a:spcBef>
              <a:spcAft>
                <a:spcPts val="0"/>
              </a:spcAft>
              <a:buNone/>
            </a:pPr>
            <a:r>
              <a:rPr lang="en-GB" sz="2000"/>
              <a:t>	Concurrency patterns?</a:t>
            </a:r>
            <a:endParaRPr sz="2000"/>
          </a:p>
          <a:p>
            <a:pPr indent="0" lvl="0" marL="0" rtl="0" algn="l">
              <a:spcBef>
                <a:spcPts val="1200"/>
              </a:spcBef>
              <a:spcAft>
                <a:spcPts val="0"/>
              </a:spcAft>
              <a:buNone/>
            </a:pPr>
            <a:r>
              <a:rPr lang="en-GB" sz="2000"/>
              <a:t>	The different forms of polymorphism?</a:t>
            </a:r>
            <a:endParaRPr sz="2000"/>
          </a:p>
          <a:p>
            <a:pPr indent="0" lvl="0" marL="0" rtl="0" algn="l">
              <a:spcBef>
                <a:spcPts val="1200"/>
              </a:spcBef>
              <a:spcAft>
                <a:spcPts val="0"/>
              </a:spcAft>
              <a:buNone/>
            </a:pPr>
            <a:br>
              <a:rPr lang="en-GB" sz="2000"/>
            </a:br>
            <a:endParaRPr sz="2000"/>
          </a:p>
          <a:p>
            <a:pPr indent="0" lvl="0" marL="0" rtl="0" algn="l">
              <a:spcBef>
                <a:spcPts val="1200"/>
              </a:spcBef>
              <a:spcAft>
                <a:spcPts val="1200"/>
              </a:spcAft>
              <a:buNone/>
            </a:pPr>
            <a:r>
              <a:rPr b="1" lang="en-GB" sz="2600">
                <a:solidFill>
                  <a:schemeClr val="accent5"/>
                </a:solidFill>
              </a:rPr>
              <a:t>NO, IT’S NOT THEIR JOB!</a:t>
            </a:r>
            <a:endParaRPr b="1" sz="2600">
              <a:solidFill>
                <a:schemeClr val="accent5"/>
              </a:solidFill>
            </a:endParaRPr>
          </a:p>
        </p:txBody>
      </p:sp>
      <p:sp>
        <p:nvSpPr>
          <p:cNvPr id="295" name="Google Shape;295;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0" st="0"/>
                                            </p:txEl>
                                          </p:spTgt>
                                        </p:tgtEl>
                                        <p:attrNameLst>
                                          <p:attrName>style.visibility</p:attrName>
                                        </p:attrNameLst>
                                      </p:cBhvr>
                                      <p:to>
                                        <p:strVal val="visible"/>
                                      </p:to>
                                    </p:set>
                                    <p:animEffect filter="fade" transition="in">
                                      <p:cBhvr>
                                        <p:cTn dur="1000"/>
                                        <p:tgtEl>
                                          <p:spTgt spid="2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1" st="1"/>
                                            </p:txEl>
                                          </p:spTgt>
                                        </p:tgtEl>
                                        <p:attrNameLst>
                                          <p:attrName>style.visibility</p:attrName>
                                        </p:attrNameLst>
                                      </p:cBhvr>
                                      <p:to>
                                        <p:strVal val="visible"/>
                                      </p:to>
                                    </p:set>
                                    <p:animEffect filter="fade" transition="in">
                                      <p:cBhvr>
                                        <p:cTn dur="1000"/>
                                        <p:tgtEl>
                                          <p:spTgt spid="2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2" st="2"/>
                                            </p:txEl>
                                          </p:spTgt>
                                        </p:tgtEl>
                                        <p:attrNameLst>
                                          <p:attrName>style.visibility</p:attrName>
                                        </p:attrNameLst>
                                      </p:cBhvr>
                                      <p:to>
                                        <p:strVal val="visible"/>
                                      </p:to>
                                    </p:set>
                                    <p:animEffect filter="fade" transition="in">
                                      <p:cBhvr>
                                        <p:cTn dur="1000"/>
                                        <p:tgtEl>
                                          <p:spTgt spid="2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3" st="3"/>
                                            </p:txEl>
                                          </p:spTgt>
                                        </p:tgtEl>
                                        <p:attrNameLst>
                                          <p:attrName>style.visibility</p:attrName>
                                        </p:attrNameLst>
                                      </p:cBhvr>
                                      <p:to>
                                        <p:strVal val="visible"/>
                                      </p:to>
                                    </p:set>
                                    <p:animEffect filter="fade" transition="in">
                                      <p:cBhvr>
                                        <p:cTn dur="1000"/>
                                        <p:tgtEl>
                                          <p:spTgt spid="2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4" st="4"/>
                                            </p:txEl>
                                          </p:spTgt>
                                        </p:tgtEl>
                                        <p:attrNameLst>
                                          <p:attrName>style.visibility</p:attrName>
                                        </p:attrNameLst>
                                      </p:cBhvr>
                                      <p:to>
                                        <p:strVal val="visible"/>
                                      </p:to>
                                    </p:set>
                                    <p:animEffect filter="fade" transition="in">
                                      <p:cBhvr>
                                        <p:cTn dur="1000"/>
                                        <p:tgtEl>
                                          <p:spTgt spid="2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5" st="5"/>
                                            </p:txEl>
                                          </p:spTgt>
                                        </p:tgtEl>
                                        <p:attrNameLst>
                                          <p:attrName>style.visibility</p:attrName>
                                        </p:attrNameLst>
                                      </p:cBhvr>
                                      <p:to>
                                        <p:strVal val="visible"/>
                                      </p:to>
                                    </p:set>
                                    <p:animEffect filter="fade" transition="in">
                                      <p:cBhvr>
                                        <p:cTn dur="1000"/>
                                        <p:tgtEl>
                                          <p:spTgt spid="29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It’s </a:t>
            </a:r>
            <a:r>
              <a:rPr i="1" lang="en-GB"/>
              <a:t>them</a:t>
            </a:r>
            <a:r>
              <a:rPr lang="en-GB"/>
              <a:t>, the junior developers!</a:t>
            </a:r>
            <a:endParaRPr/>
          </a:p>
        </p:txBody>
      </p:sp>
      <p:sp>
        <p:nvSpPr>
          <p:cNvPr id="301" name="Google Shape;301;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“They don’t know how to code well”</a:t>
            </a:r>
            <a:endParaRPr sz="2000"/>
          </a:p>
          <a:p>
            <a:pPr indent="0" lvl="0" marL="0" rtl="0" algn="l">
              <a:spcBef>
                <a:spcPts val="1200"/>
              </a:spcBef>
              <a:spcAft>
                <a:spcPts val="0"/>
              </a:spcAft>
              <a:buNone/>
            </a:pPr>
            <a:r>
              <a:rPr lang="en-GB" sz="2000"/>
              <a:t>“We don’t have the time to correct their code”</a:t>
            </a:r>
            <a:endParaRPr sz="2000"/>
          </a:p>
          <a:p>
            <a:pPr indent="0" lvl="0" marL="0" rtl="0" algn="l">
              <a:spcBef>
                <a:spcPts val="1200"/>
              </a:spcBef>
              <a:spcAft>
                <a:spcPts val="0"/>
              </a:spcAft>
              <a:buNone/>
            </a:pPr>
            <a:r>
              <a:rPr lang="en-GB" sz="2000"/>
              <a:t>“They don’t arrive with good enough knowledge”</a:t>
            </a:r>
            <a:endParaRPr sz="2000"/>
          </a:p>
          <a:p>
            <a:pPr indent="0" lvl="0" marL="0" rtl="0" algn="l">
              <a:spcBef>
                <a:spcPts val="1200"/>
              </a:spcBef>
              <a:spcAft>
                <a:spcPts val="1200"/>
              </a:spcAft>
              <a:buNone/>
            </a:pPr>
            <a:r>
              <a:t/>
            </a:r>
            <a:endParaRPr sz="2000"/>
          </a:p>
        </p:txBody>
      </p:sp>
      <p:sp>
        <p:nvSpPr>
          <p:cNvPr id="302" name="Google Shape;302;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0" st="0"/>
                                            </p:txEl>
                                          </p:spTgt>
                                        </p:tgtEl>
                                        <p:attrNameLst>
                                          <p:attrName>style.visibility</p:attrName>
                                        </p:attrNameLst>
                                      </p:cBhvr>
                                      <p:to>
                                        <p:strVal val="visible"/>
                                      </p:to>
                                    </p:set>
                                    <p:animEffect filter="fade" transition="in">
                                      <p:cBhvr>
                                        <p:cTn dur="1000"/>
                                        <p:tgtEl>
                                          <p:spTgt spid="3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1" st="1"/>
                                            </p:txEl>
                                          </p:spTgt>
                                        </p:tgtEl>
                                        <p:attrNameLst>
                                          <p:attrName>style.visibility</p:attrName>
                                        </p:attrNameLst>
                                      </p:cBhvr>
                                      <p:to>
                                        <p:strVal val="visible"/>
                                      </p:to>
                                    </p:set>
                                    <p:animEffect filter="fade" transition="in">
                                      <p:cBhvr>
                                        <p:cTn dur="1000"/>
                                        <p:tgtEl>
                                          <p:spTgt spid="3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2" st="2"/>
                                            </p:txEl>
                                          </p:spTgt>
                                        </p:tgtEl>
                                        <p:attrNameLst>
                                          <p:attrName>style.visibility</p:attrName>
                                        </p:attrNameLst>
                                      </p:cBhvr>
                                      <p:to>
                                        <p:strVal val="visible"/>
                                      </p:to>
                                    </p:set>
                                    <p:animEffect filter="fade" transition="in">
                                      <p:cBhvr>
                                        <p:cTn dur="1000"/>
                                        <p:tgtEl>
                                          <p:spTgt spid="3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3" st="3"/>
                                            </p:txEl>
                                          </p:spTgt>
                                        </p:tgtEl>
                                        <p:attrNameLst>
                                          <p:attrName>style.visibility</p:attrName>
                                        </p:attrNameLst>
                                      </p:cBhvr>
                                      <p:to>
                                        <p:strVal val="visible"/>
                                      </p:to>
                                    </p:set>
                                    <p:animEffect filter="fade" transition="in">
                                      <p:cBhvr>
                                        <p:cTn dur="1000"/>
                                        <p:tgtEl>
                                          <p:spTgt spid="3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number of juniors is exploding</a:t>
            </a:r>
            <a:endParaRPr/>
          </a:p>
        </p:txBody>
      </p:sp>
      <p:sp>
        <p:nvSpPr>
          <p:cNvPr id="308" name="Google Shape;308;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The number of developers is rapidly growing</a:t>
            </a:r>
            <a:endParaRPr sz="2000"/>
          </a:p>
          <a:p>
            <a:pPr indent="0" lvl="0" marL="0" rtl="0" algn="l">
              <a:spcBef>
                <a:spcPts val="1200"/>
              </a:spcBef>
              <a:spcAft>
                <a:spcPts val="0"/>
              </a:spcAft>
              <a:buNone/>
            </a:pPr>
            <a:r>
              <a:rPr lang="en-GB" sz="2000"/>
              <a:t>Not enough mentoring</a:t>
            </a:r>
            <a:endParaRPr sz="2000"/>
          </a:p>
          <a:p>
            <a:pPr indent="0" lvl="0" marL="0" rtl="0" algn="l">
              <a:spcBef>
                <a:spcPts val="1200"/>
              </a:spcBef>
              <a:spcAft>
                <a:spcPts val="1200"/>
              </a:spcAft>
              <a:buNone/>
            </a:pPr>
            <a:r>
              <a:rPr lang="en-GB" sz="2000"/>
              <a:t>Not enough mentors</a:t>
            </a:r>
            <a:r>
              <a:rPr lang="en-GB" sz="2000"/>
              <a:t> </a:t>
            </a:r>
            <a:endParaRPr sz="2000"/>
          </a:p>
        </p:txBody>
      </p:sp>
      <p:sp>
        <p:nvSpPr>
          <p:cNvPr id="309" name="Google Shape;309;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10" name="Google Shape;310;p48" title="Chart"/>
          <p:cNvPicPr preferRelativeResize="0"/>
          <p:nvPr/>
        </p:nvPicPr>
        <p:blipFill>
          <a:blip r:embed="rId3">
            <a:alphaModFix/>
          </a:blip>
          <a:stretch>
            <a:fillRect/>
          </a:stretch>
        </p:blipFill>
        <p:spPr>
          <a:xfrm>
            <a:off x="3958345" y="1649500"/>
            <a:ext cx="4873950" cy="30137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0" st="0"/>
                                            </p:txEl>
                                          </p:spTgt>
                                        </p:tgtEl>
                                        <p:attrNameLst>
                                          <p:attrName>style.visibility</p:attrName>
                                        </p:attrNameLst>
                                      </p:cBhvr>
                                      <p:to>
                                        <p:strVal val="visible"/>
                                      </p:to>
                                    </p:set>
                                    <p:animEffect filter="fade" transition="in">
                                      <p:cBhvr>
                                        <p:cTn dur="1000"/>
                                        <p:tgtEl>
                                          <p:spTgt spid="3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1" st="1"/>
                                            </p:txEl>
                                          </p:spTgt>
                                        </p:tgtEl>
                                        <p:attrNameLst>
                                          <p:attrName>style.visibility</p:attrName>
                                        </p:attrNameLst>
                                      </p:cBhvr>
                                      <p:to>
                                        <p:strVal val="visible"/>
                                      </p:to>
                                    </p:set>
                                    <p:animEffect filter="fade" transition="in">
                                      <p:cBhvr>
                                        <p:cTn dur="1000"/>
                                        <p:tgtEl>
                                          <p:spTgt spid="3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2" st="2"/>
                                            </p:txEl>
                                          </p:spTgt>
                                        </p:tgtEl>
                                        <p:attrNameLst>
                                          <p:attrName>style.visibility</p:attrName>
                                        </p:attrNameLst>
                                      </p:cBhvr>
                                      <p:to>
                                        <p:strVal val="visible"/>
                                      </p:to>
                                    </p:set>
                                    <p:animEffect filter="fade" transition="in">
                                      <p:cBhvr>
                                        <p:cTn dur="1000"/>
                                        <p:tgtEl>
                                          <p:spTgt spid="30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9"/>
          <p:cNvSpPr txBox="1"/>
          <p:nvPr>
            <p:ph type="title"/>
          </p:nvPr>
        </p:nvSpPr>
        <p:spPr>
          <a:xfrm>
            <a:off x="490250" y="526350"/>
            <a:ext cx="80796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12000"/>
              <a:t>IT’S US</a:t>
            </a:r>
            <a:r>
              <a:rPr lang="en-GB" sz="12000"/>
              <a:t>!</a:t>
            </a:r>
            <a:endParaRPr sz="12000"/>
          </a:p>
        </p:txBody>
      </p:sp>
      <p:sp>
        <p:nvSpPr>
          <p:cNvPr id="316" name="Google Shape;316;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Clean code is hard, we must learn it!</a:t>
            </a:r>
            <a:endParaRPr/>
          </a:p>
        </p:txBody>
      </p:sp>
      <p:sp>
        <p:nvSpPr>
          <p:cNvPr id="322" name="Google Shape;322;p5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400"/>
              <a:t>Requires</a:t>
            </a:r>
            <a:endParaRPr sz="2400"/>
          </a:p>
          <a:p>
            <a:pPr indent="0" lvl="0" marL="0" rtl="0" algn="l">
              <a:spcBef>
                <a:spcPts val="1200"/>
              </a:spcBef>
              <a:spcAft>
                <a:spcPts val="0"/>
              </a:spcAft>
              <a:buNone/>
            </a:pPr>
            <a:r>
              <a:rPr lang="en-GB" sz="2400"/>
              <a:t>	Effort</a:t>
            </a:r>
            <a:endParaRPr sz="2400"/>
          </a:p>
          <a:p>
            <a:pPr indent="0" lvl="0" marL="0" rtl="0" algn="l">
              <a:spcBef>
                <a:spcPts val="1200"/>
              </a:spcBef>
              <a:spcAft>
                <a:spcPts val="1200"/>
              </a:spcAft>
              <a:buNone/>
            </a:pPr>
            <a:r>
              <a:rPr lang="en-GB" sz="2400"/>
              <a:t>	Discipline</a:t>
            </a:r>
            <a:endParaRPr sz="2400"/>
          </a:p>
        </p:txBody>
      </p:sp>
      <p:sp>
        <p:nvSpPr>
          <p:cNvPr id="323" name="Google Shape;323;p5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400"/>
              <a:t>People are</a:t>
            </a:r>
            <a:endParaRPr sz="2400"/>
          </a:p>
          <a:p>
            <a:pPr indent="0" lvl="0" marL="0" rtl="0" algn="l">
              <a:spcBef>
                <a:spcPts val="1200"/>
              </a:spcBef>
              <a:spcAft>
                <a:spcPts val="0"/>
              </a:spcAft>
              <a:buNone/>
            </a:pPr>
            <a:r>
              <a:rPr lang="en-GB" sz="2400"/>
              <a:t>	Lazy</a:t>
            </a:r>
            <a:endParaRPr sz="2400"/>
          </a:p>
          <a:p>
            <a:pPr indent="0" lvl="0" marL="0" rtl="0" algn="l">
              <a:spcBef>
                <a:spcPts val="1200"/>
              </a:spcBef>
              <a:spcAft>
                <a:spcPts val="1200"/>
              </a:spcAft>
              <a:buNone/>
            </a:pPr>
            <a:r>
              <a:rPr lang="en-GB" sz="2400"/>
              <a:t>	</a:t>
            </a:r>
            <a:r>
              <a:rPr lang="en-GB" sz="2400"/>
              <a:t>Disorganized</a:t>
            </a:r>
            <a:endParaRPr sz="2400"/>
          </a:p>
        </p:txBody>
      </p:sp>
      <p:sp>
        <p:nvSpPr>
          <p:cNvPr id="324" name="Google Shape;324;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325" name="Google Shape;325;p50"/>
          <p:cNvPicPr preferRelativeResize="0"/>
          <p:nvPr/>
        </p:nvPicPr>
        <p:blipFill>
          <a:blip r:embed="rId3">
            <a:alphaModFix/>
          </a:blip>
          <a:stretch>
            <a:fillRect/>
          </a:stretch>
        </p:blipFill>
        <p:spPr>
          <a:xfrm>
            <a:off x="5350225" y="2809950"/>
            <a:ext cx="2083575" cy="2083575"/>
          </a:xfrm>
          <a:prstGeom prst="rect">
            <a:avLst/>
          </a:prstGeom>
          <a:noFill/>
          <a:ln>
            <a:noFill/>
          </a:ln>
        </p:spPr>
      </p:pic>
      <p:pic>
        <p:nvPicPr>
          <p:cNvPr id="326" name="Google Shape;326;p50"/>
          <p:cNvPicPr preferRelativeResize="0"/>
          <p:nvPr/>
        </p:nvPicPr>
        <p:blipFill>
          <a:blip r:embed="rId4">
            <a:alphaModFix/>
          </a:blip>
          <a:stretch>
            <a:fillRect/>
          </a:stretch>
        </p:blipFill>
        <p:spPr>
          <a:xfrm>
            <a:off x="881775" y="2809950"/>
            <a:ext cx="2192776" cy="21927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xEl>
                                              <p:pRg end="0" st="0"/>
                                            </p:txEl>
                                          </p:spTgt>
                                        </p:tgtEl>
                                        <p:attrNameLst>
                                          <p:attrName>style.visibility</p:attrName>
                                        </p:attrNameLst>
                                      </p:cBhvr>
                                      <p:to>
                                        <p:strVal val="visible"/>
                                      </p:to>
                                    </p:set>
                                    <p:animEffect filter="fade" transition="in">
                                      <p:cBhvr>
                                        <p:cTn dur="1000"/>
                                        <p:tgtEl>
                                          <p:spTgt spid="3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xEl>
                                              <p:pRg end="1" st="1"/>
                                            </p:txEl>
                                          </p:spTgt>
                                        </p:tgtEl>
                                        <p:attrNameLst>
                                          <p:attrName>style.visibility</p:attrName>
                                        </p:attrNameLst>
                                      </p:cBhvr>
                                      <p:to>
                                        <p:strVal val="visible"/>
                                      </p:to>
                                    </p:set>
                                    <p:animEffect filter="fade" transition="in">
                                      <p:cBhvr>
                                        <p:cTn dur="1000"/>
                                        <p:tgtEl>
                                          <p:spTgt spid="3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xEl>
                                              <p:pRg end="2" st="2"/>
                                            </p:txEl>
                                          </p:spTgt>
                                        </p:tgtEl>
                                        <p:attrNameLst>
                                          <p:attrName>style.visibility</p:attrName>
                                        </p:attrNameLst>
                                      </p:cBhvr>
                                      <p:to>
                                        <p:strVal val="visible"/>
                                      </p:to>
                                    </p:set>
                                    <p:animEffect filter="fade" transition="in">
                                      <p:cBhvr>
                                        <p:cTn dur="1000"/>
                                        <p:tgtEl>
                                          <p:spTgt spid="3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0" st="0"/>
                                            </p:txEl>
                                          </p:spTgt>
                                        </p:tgtEl>
                                        <p:attrNameLst>
                                          <p:attrName>style.visibility</p:attrName>
                                        </p:attrNameLst>
                                      </p:cBhvr>
                                      <p:to>
                                        <p:strVal val="visible"/>
                                      </p:to>
                                    </p:set>
                                    <p:animEffect filter="fade" transition="in">
                                      <p:cBhvr>
                                        <p:cTn dur="1000"/>
                                        <p:tgtEl>
                                          <p:spTgt spid="3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1" st="1"/>
                                            </p:txEl>
                                          </p:spTgt>
                                        </p:tgtEl>
                                        <p:attrNameLst>
                                          <p:attrName>style.visibility</p:attrName>
                                        </p:attrNameLst>
                                      </p:cBhvr>
                                      <p:to>
                                        <p:strVal val="visible"/>
                                      </p:to>
                                    </p:set>
                                    <p:animEffect filter="fade" transition="in">
                                      <p:cBhvr>
                                        <p:cTn dur="1000"/>
                                        <p:tgtEl>
                                          <p:spTgt spid="3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2" st="2"/>
                                            </p:txEl>
                                          </p:spTgt>
                                        </p:tgtEl>
                                        <p:attrNameLst>
                                          <p:attrName>style.visibility</p:attrName>
                                        </p:attrNameLst>
                                      </p:cBhvr>
                                      <p:to>
                                        <p:strVal val="visible"/>
                                      </p:to>
                                    </p:set>
                                    <p:animEffect filter="fade" transition="in">
                                      <p:cBhvr>
                                        <p:cTn dur="1000"/>
                                        <p:tgtEl>
                                          <p:spTgt spid="3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51"/>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Let's do our job!</a:t>
            </a:r>
            <a:endParaRPr/>
          </a:p>
        </p:txBody>
      </p:sp>
      <p:sp>
        <p:nvSpPr>
          <p:cNvPr id="332" name="Google Shape;332;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2"/>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But what is our job?</a:t>
            </a:r>
            <a:endParaRPr/>
          </a:p>
        </p:txBody>
      </p:sp>
      <p:sp>
        <p:nvSpPr>
          <p:cNvPr id="338" name="Google Shape;338;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3"/>
          <p:cNvSpPr txBox="1"/>
          <p:nvPr>
            <p:ph type="title"/>
          </p:nvPr>
        </p:nvSpPr>
        <p:spPr>
          <a:xfrm>
            <a:off x="0" y="526350"/>
            <a:ext cx="91440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Solving the problems of the business, it is.</a:t>
            </a:r>
            <a:endParaRPr/>
          </a:p>
        </p:txBody>
      </p:sp>
      <p:sp>
        <p:nvSpPr>
          <p:cNvPr id="344" name="Google Shape;344;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Why this talk?</a:t>
            </a:r>
            <a:endParaRPr/>
          </a:p>
        </p:txBody>
      </p:sp>
      <p:sp>
        <p:nvSpPr>
          <p:cNvPr id="95" name="Google Shape;9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GB" sz="2000"/>
              <a:t>Clean code is not the “de facto standard”</a:t>
            </a:r>
            <a:endParaRPr sz="2000"/>
          </a:p>
          <a:p>
            <a:pPr indent="0" lvl="0" marL="0" rtl="0" algn="l">
              <a:lnSpc>
                <a:spcPct val="200000"/>
              </a:lnSpc>
              <a:spcBef>
                <a:spcPts val="1200"/>
              </a:spcBef>
              <a:spcAft>
                <a:spcPts val="0"/>
              </a:spcAft>
              <a:buNone/>
            </a:pPr>
            <a:r>
              <a:rPr lang="en-GB" sz="2000"/>
              <a:t>Developers cannot agree on what quality is</a:t>
            </a:r>
            <a:endParaRPr sz="2000"/>
          </a:p>
          <a:p>
            <a:pPr indent="0" lvl="0" marL="0" rtl="0" algn="l">
              <a:lnSpc>
                <a:spcPct val="200000"/>
              </a:lnSpc>
              <a:spcBef>
                <a:spcPts val="1200"/>
              </a:spcBef>
              <a:spcAft>
                <a:spcPts val="1200"/>
              </a:spcAft>
              <a:buNone/>
            </a:pPr>
            <a:r>
              <a:rPr lang="en-GB" sz="2000"/>
              <a:t>People prefer blaming others vs. taking responsibility</a:t>
            </a:r>
            <a:endParaRPr sz="2000"/>
          </a:p>
        </p:txBody>
      </p:sp>
      <p:sp>
        <p:nvSpPr>
          <p:cNvPr id="96" name="Google Shape;9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0" st="0"/>
                                            </p:txEl>
                                          </p:spTgt>
                                        </p:tgtEl>
                                        <p:attrNameLst>
                                          <p:attrName>style.visibility</p:attrName>
                                        </p:attrNameLst>
                                      </p:cBhvr>
                                      <p:to>
                                        <p:strVal val="visible"/>
                                      </p:to>
                                    </p:set>
                                    <p:animEffect filter="fade" transition="in">
                                      <p:cBhvr>
                                        <p:cTn dur="1000"/>
                                        <p:tgtEl>
                                          <p:spTgt spid="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1" st="1"/>
                                            </p:txEl>
                                          </p:spTgt>
                                        </p:tgtEl>
                                        <p:attrNameLst>
                                          <p:attrName>style.visibility</p:attrName>
                                        </p:attrNameLst>
                                      </p:cBhvr>
                                      <p:to>
                                        <p:strVal val="visible"/>
                                      </p:to>
                                    </p:set>
                                    <p:animEffect filter="fade" transition="in">
                                      <p:cBhvr>
                                        <p:cTn dur="1000"/>
                                        <p:tgtEl>
                                          <p:spTgt spid="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2" st="2"/>
                                            </p:txEl>
                                          </p:spTgt>
                                        </p:tgtEl>
                                        <p:attrNameLst>
                                          <p:attrName>style.visibility</p:attrName>
                                        </p:attrNameLst>
                                      </p:cBhvr>
                                      <p:to>
                                        <p:strVal val="visible"/>
                                      </p:to>
                                    </p:set>
                                    <p:animEffect filter="fade" transition="in">
                                      <p:cBhvr>
                                        <p:cTn dur="1000"/>
                                        <p:tgtEl>
                                          <p:spTgt spid="9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 we do to solve business problems?</a:t>
            </a:r>
            <a:endParaRPr/>
          </a:p>
        </p:txBody>
      </p:sp>
      <p:sp>
        <p:nvSpPr>
          <p:cNvPr id="350" name="Google Shape;350;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Write (clean) code!</a:t>
            </a:r>
            <a:endParaRPr sz="2000"/>
          </a:p>
          <a:p>
            <a:pPr indent="0" lvl="0" marL="0" rtl="0" algn="l">
              <a:spcBef>
                <a:spcPts val="1200"/>
              </a:spcBef>
              <a:spcAft>
                <a:spcPts val="0"/>
              </a:spcAft>
              <a:buNone/>
            </a:pPr>
            <a:r>
              <a:rPr lang="en-GB" sz="2000"/>
              <a:t>Write tests!</a:t>
            </a:r>
            <a:endParaRPr sz="2000"/>
          </a:p>
          <a:p>
            <a:pPr indent="0" lvl="0" marL="0" rtl="0" algn="l">
              <a:spcBef>
                <a:spcPts val="1200"/>
              </a:spcBef>
              <a:spcAft>
                <a:spcPts val="1200"/>
              </a:spcAft>
              <a:buNone/>
            </a:pPr>
            <a:r>
              <a:rPr lang="en-GB" sz="2000"/>
              <a:t>	Tests are still code…</a:t>
            </a:r>
            <a:endParaRPr sz="2000"/>
          </a:p>
        </p:txBody>
      </p:sp>
      <p:sp>
        <p:nvSpPr>
          <p:cNvPr id="351" name="Google Shape;351;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0">
                                            <p:txEl>
                                              <p:pRg end="0" st="0"/>
                                            </p:txEl>
                                          </p:spTgt>
                                        </p:tgtEl>
                                        <p:attrNameLst>
                                          <p:attrName>style.visibility</p:attrName>
                                        </p:attrNameLst>
                                      </p:cBhvr>
                                      <p:to>
                                        <p:strVal val="visible"/>
                                      </p:to>
                                    </p:set>
                                    <p:animEffect filter="fade" transition="in">
                                      <p:cBhvr>
                                        <p:cTn dur="1000"/>
                                        <p:tgtEl>
                                          <p:spTgt spid="3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0">
                                            <p:txEl>
                                              <p:pRg end="1" st="1"/>
                                            </p:txEl>
                                          </p:spTgt>
                                        </p:tgtEl>
                                        <p:attrNameLst>
                                          <p:attrName>style.visibility</p:attrName>
                                        </p:attrNameLst>
                                      </p:cBhvr>
                                      <p:to>
                                        <p:strVal val="visible"/>
                                      </p:to>
                                    </p:set>
                                    <p:animEffect filter="fade" transition="in">
                                      <p:cBhvr>
                                        <p:cTn dur="1000"/>
                                        <p:tgtEl>
                                          <p:spTgt spid="3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0">
                                            <p:txEl>
                                              <p:pRg end="2" st="2"/>
                                            </p:txEl>
                                          </p:spTgt>
                                        </p:tgtEl>
                                        <p:attrNameLst>
                                          <p:attrName>style.visibility</p:attrName>
                                        </p:attrNameLst>
                                      </p:cBhvr>
                                      <p:to>
                                        <p:strVal val="visible"/>
                                      </p:to>
                                    </p:set>
                                    <p:animEffect filter="fade" transition="in">
                                      <p:cBhvr>
                                        <p:cTn dur="1000"/>
                                        <p:tgtEl>
                                          <p:spTgt spid="35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 we do to solve business problems?</a:t>
            </a:r>
            <a:endParaRPr/>
          </a:p>
        </p:txBody>
      </p:sp>
      <p:sp>
        <p:nvSpPr>
          <p:cNvPr id="357" name="Google Shape;357;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Write (clean) code!</a:t>
            </a:r>
            <a:endParaRPr sz="2000"/>
          </a:p>
          <a:p>
            <a:pPr indent="0" lvl="0" marL="0" rtl="0" algn="l">
              <a:spcBef>
                <a:spcPts val="1200"/>
              </a:spcBef>
              <a:spcAft>
                <a:spcPts val="1200"/>
              </a:spcAft>
              <a:buNone/>
            </a:pPr>
            <a:r>
              <a:rPr lang="en-GB" sz="2000"/>
              <a:t>Keep learning!</a:t>
            </a:r>
            <a:endParaRPr sz="2000"/>
          </a:p>
        </p:txBody>
      </p:sp>
      <p:sp>
        <p:nvSpPr>
          <p:cNvPr id="358" name="Google Shape;358;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 we do to solve business problems?</a:t>
            </a:r>
            <a:endParaRPr/>
          </a:p>
        </p:txBody>
      </p:sp>
      <p:sp>
        <p:nvSpPr>
          <p:cNvPr id="364" name="Google Shape;364;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Write (clean) code!</a:t>
            </a:r>
            <a:endParaRPr sz="2000"/>
          </a:p>
          <a:p>
            <a:pPr indent="0" lvl="0" marL="0" rtl="0" algn="l">
              <a:spcBef>
                <a:spcPts val="1200"/>
              </a:spcBef>
              <a:spcAft>
                <a:spcPts val="0"/>
              </a:spcAft>
              <a:buNone/>
            </a:pPr>
            <a:r>
              <a:rPr lang="en-GB" sz="2000"/>
              <a:t>Keep learning!</a:t>
            </a:r>
            <a:endParaRPr sz="2000"/>
          </a:p>
          <a:p>
            <a:pPr indent="0" lvl="0" marL="0" rtl="0" algn="l">
              <a:spcBef>
                <a:spcPts val="1200"/>
              </a:spcBef>
              <a:spcAft>
                <a:spcPts val="1200"/>
              </a:spcAft>
              <a:buNone/>
            </a:pPr>
            <a:r>
              <a:rPr lang="en-GB" sz="2000"/>
              <a:t>Communicate!</a:t>
            </a:r>
            <a:endParaRPr sz="2000"/>
          </a:p>
        </p:txBody>
      </p:sp>
      <p:sp>
        <p:nvSpPr>
          <p:cNvPr id="365" name="Google Shape;365;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job is not only about coding!</a:t>
            </a:r>
            <a:endParaRPr/>
          </a:p>
        </p:txBody>
      </p:sp>
      <p:sp>
        <p:nvSpPr>
          <p:cNvPr id="371" name="Google Shape;371;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We have to communicate!</a:t>
            </a:r>
            <a:endParaRPr sz="2000"/>
          </a:p>
          <a:p>
            <a:pPr indent="0" lvl="0" marL="0" rtl="0" algn="l">
              <a:spcBef>
                <a:spcPts val="1200"/>
              </a:spcBef>
              <a:spcAft>
                <a:spcPts val="0"/>
              </a:spcAft>
              <a:buNone/>
            </a:pPr>
            <a:r>
              <a:rPr lang="en-GB" sz="2000"/>
              <a:t>	Listen</a:t>
            </a:r>
            <a:endParaRPr sz="2000"/>
          </a:p>
          <a:p>
            <a:pPr indent="0" lvl="0" marL="0" rtl="0" algn="l">
              <a:spcBef>
                <a:spcPts val="1200"/>
              </a:spcBef>
              <a:spcAft>
                <a:spcPts val="0"/>
              </a:spcAft>
              <a:buNone/>
            </a:pPr>
            <a:r>
              <a:rPr lang="en-GB" sz="2000"/>
              <a:t>	Document</a:t>
            </a:r>
            <a:endParaRPr sz="2000"/>
          </a:p>
          <a:p>
            <a:pPr indent="0" lvl="0" marL="0" rtl="0" algn="l">
              <a:spcBef>
                <a:spcPts val="1200"/>
              </a:spcBef>
              <a:spcAft>
                <a:spcPts val="1200"/>
              </a:spcAft>
              <a:buNone/>
            </a:pPr>
            <a:r>
              <a:rPr lang="en-GB" sz="2000"/>
              <a:t>	Educate</a:t>
            </a:r>
            <a:endParaRPr b="1" sz="2000"/>
          </a:p>
        </p:txBody>
      </p:sp>
      <p:sp>
        <p:nvSpPr>
          <p:cNvPr id="372" name="Google Shape;372;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xEl>
                                              <p:pRg end="0" st="0"/>
                                            </p:txEl>
                                          </p:spTgt>
                                        </p:tgtEl>
                                        <p:attrNameLst>
                                          <p:attrName>style.visibility</p:attrName>
                                        </p:attrNameLst>
                                      </p:cBhvr>
                                      <p:to>
                                        <p:strVal val="visible"/>
                                      </p:to>
                                    </p:set>
                                    <p:animEffect filter="fade" transition="in">
                                      <p:cBhvr>
                                        <p:cTn dur="1000"/>
                                        <p:tgtEl>
                                          <p:spTgt spid="3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xEl>
                                              <p:pRg end="1" st="1"/>
                                            </p:txEl>
                                          </p:spTgt>
                                        </p:tgtEl>
                                        <p:attrNameLst>
                                          <p:attrName>style.visibility</p:attrName>
                                        </p:attrNameLst>
                                      </p:cBhvr>
                                      <p:to>
                                        <p:strVal val="visible"/>
                                      </p:to>
                                    </p:set>
                                    <p:animEffect filter="fade" transition="in">
                                      <p:cBhvr>
                                        <p:cTn dur="1000"/>
                                        <p:tgtEl>
                                          <p:spTgt spid="3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xEl>
                                              <p:pRg end="2" st="2"/>
                                            </p:txEl>
                                          </p:spTgt>
                                        </p:tgtEl>
                                        <p:attrNameLst>
                                          <p:attrName>style.visibility</p:attrName>
                                        </p:attrNameLst>
                                      </p:cBhvr>
                                      <p:to>
                                        <p:strVal val="visible"/>
                                      </p:to>
                                    </p:set>
                                    <p:animEffect filter="fade" transition="in">
                                      <p:cBhvr>
                                        <p:cTn dur="1000"/>
                                        <p:tgtEl>
                                          <p:spTgt spid="3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xEl>
                                              <p:pRg end="3" st="3"/>
                                            </p:txEl>
                                          </p:spTgt>
                                        </p:tgtEl>
                                        <p:attrNameLst>
                                          <p:attrName>style.visibility</p:attrName>
                                        </p:attrNameLst>
                                      </p:cBhvr>
                                      <p:to>
                                        <p:strVal val="visible"/>
                                      </p:to>
                                    </p:set>
                                    <p:animEffect filter="fade" transition="in">
                                      <p:cBhvr>
                                        <p:cTn dur="1000"/>
                                        <p:tgtEl>
                                          <p:spTgt spid="37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Educate</a:t>
            </a:r>
            <a:r>
              <a:rPr lang="en-GB"/>
              <a:t> by building a community</a:t>
            </a:r>
            <a:endParaRPr/>
          </a:p>
        </p:txBody>
      </p:sp>
      <p:sp>
        <p:nvSpPr>
          <p:cNvPr id="378" name="Google Shape;378;p5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2000"/>
              <a:t>One swallow does not make a summer</a:t>
            </a:r>
            <a:endParaRPr sz="2000"/>
          </a:p>
          <a:p>
            <a:pPr indent="0" lvl="0" marL="0" rtl="0" algn="l">
              <a:spcBef>
                <a:spcPts val="1200"/>
              </a:spcBef>
              <a:spcAft>
                <a:spcPts val="0"/>
              </a:spcAft>
              <a:buNone/>
            </a:pPr>
            <a:r>
              <a:rPr lang="en-GB" sz="2000"/>
              <a:t>You need at least a partner in crime</a:t>
            </a:r>
            <a:endParaRPr sz="2000"/>
          </a:p>
          <a:p>
            <a:pPr indent="0" lvl="0" marL="0" rtl="0" algn="l">
              <a:spcBef>
                <a:spcPts val="1200"/>
              </a:spcBef>
              <a:spcAft>
                <a:spcPts val="0"/>
              </a:spcAft>
              <a:buNone/>
            </a:pPr>
            <a:r>
              <a:rPr lang="en-GB" sz="2000"/>
              <a:t>Teach by example</a:t>
            </a:r>
            <a:endParaRPr sz="2000"/>
          </a:p>
          <a:p>
            <a:pPr indent="0" lvl="0" marL="0" rtl="0" algn="l">
              <a:spcBef>
                <a:spcPts val="1200"/>
              </a:spcBef>
              <a:spcAft>
                <a:spcPts val="0"/>
              </a:spcAft>
              <a:buNone/>
            </a:pPr>
            <a:r>
              <a:rPr lang="en-GB" sz="2000"/>
              <a:t>Educate through a growing community</a:t>
            </a:r>
            <a:endParaRPr sz="2000"/>
          </a:p>
          <a:p>
            <a:pPr indent="0" lvl="0" marL="0" rtl="0" algn="l">
              <a:spcBef>
                <a:spcPts val="1200"/>
              </a:spcBef>
              <a:spcAft>
                <a:spcPts val="0"/>
              </a:spcAft>
              <a:buNone/>
            </a:pPr>
            <a:r>
              <a:rPr lang="en-GB" sz="2000"/>
              <a:t>The rest will take care of itself</a:t>
            </a:r>
            <a:endParaRPr sz="2000"/>
          </a:p>
          <a:p>
            <a:pPr indent="0" lvl="0" marL="0" rtl="0" algn="l">
              <a:spcBef>
                <a:spcPts val="1200"/>
              </a:spcBef>
              <a:spcAft>
                <a:spcPts val="0"/>
              </a:spcAft>
              <a:buNone/>
            </a:pPr>
            <a:r>
              <a:rPr lang="en-GB" sz="2000"/>
              <a:t>Eventually you’ll have systems in place</a:t>
            </a:r>
            <a:endParaRPr sz="2000"/>
          </a:p>
          <a:p>
            <a:pPr indent="0" lvl="0" marL="0" rtl="0" algn="l">
              <a:spcBef>
                <a:spcPts val="1200"/>
              </a:spcBef>
              <a:spcAft>
                <a:spcPts val="1200"/>
              </a:spcAft>
              <a:buNone/>
            </a:pPr>
            <a:r>
              <a:t/>
            </a:r>
            <a:endParaRPr sz="2000"/>
          </a:p>
        </p:txBody>
      </p:sp>
      <p:sp>
        <p:nvSpPr>
          <p:cNvPr id="379" name="Google Shape;379;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0" st="0"/>
                                            </p:txEl>
                                          </p:spTgt>
                                        </p:tgtEl>
                                        <p:attrNameLst>
                                          <p:attrName>style.visibility</p:attrName>
                                        </p:attrNameLst>
                                      </p:cBhvr>
                                      <p:to>
                                        <p:strVal val="visible"/>
                                      </p:to>
                                    </p:set>
                                    <p:animEffect filter="fade" transition="in">
                                      <p:cBhvr>
                                        <p:cTn dur="1000"/>
                                        <p:tgtEl>
                                          <p:spTgt spid="3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1" st="1"/>
                                            </p:txEl>
                                          </p:spTgt>
                                        </p:tgtEl>
                                        <p:attrNameLst>
                                          <p:attrName>style.visibility</p:attrName>
                                        </p:attrNameLst>
                                      </p:cBhvr>
                                      <p:to>
                                        <p:strVal val="visible"/>
                                      </p:to>
                                    </p:set>
                                    <p:animEffect filter="fade" transition="in">
                                      <p:cBhvr>
                                        <p:cTn dur="1000"/>
                                        <p:tgtEl>
                                          <p:spTgt spid="3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2" st="2"/>
                                            </p:txEl>
                                          </p:spTgt>
                                        </p:tgtEl>
                                        <p:attrNameLst>
                                          <p:attrName>style.visibility</p:attrName>
                                        </p:attrNameLst>
                                      </p:cBhvr>
                                      <p:to>
                                        <p:strVal val="visible"/>
                                      </p:to>
                                    </p:set>
                                    <p:animEffect filter="fade" transition="in">
                                      <p:cBhvr>
                                        <p:cTn dur="1000"/>
                                        <p:tgtEl>
                                          <p:spTgt spid="3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3" st="3"/>
                                            </p:txEl>
                                          </p:spTgt>
                                        </p:tgtEl>
                                        <p:attrNameLst>
                                          <p:attrName>style.visibility</p:attrName>
                                        </p:attrNameLst>
                                      </p:cBhvr>
                                      <p:to>
                                        <p:strVal val="visible"/>
                                      </p:to>
                                    </p:set>
                                    <p:animEffect filter="fade" transition="in">
                                      <p:cBhvr>
                                        <p:cTn dur="1000"/>
                                        <p:tgtEl>
                                          <p:spTgt spid="3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4" st="4"/>
                                            </p:txEl>
                                          </p:spTgt>
                                        </p:tgtEl>
                                        <p:attrNameLst>
                                          <p:attrName>style.visibility</p:attrName>
                                        </p:attrNameLst>
                                      </p:cBhvr>
                                      <p:to>
                                        <p:strVal val="visible"/>
                                      </p:to>
                                    </p:set>
                                    <p:animEffect filter="fade" transition="in">
                                      <p:cBhvr>
                                        <p:cTn dur="1000"/>
                                        <p:tgtEl>
                                          <p:spTgt spid="37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5" st="5"/>
                                            </p:txEl>
                                          </p:spTgt>
                                        </p:tgtEl>
                                        <p:attrNameLst>
                                          <p:attrName>style.visibility</p:attrName>
                                        </p:attrNameLst>
                                      </p:cBhvr>
                                      <p:to>
                                        <p:strVal val="visible"/>
                                      </p:to>
                                    </p:set>
                                    <p:animEffect filter="fade" transition="in">
                                      <p:cBhvr>
                                        <p:cTn dur="1000"/>
                                        <p:tgtEl>
                                          <p:spTgt spid="37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6" st="6"/>
                                            </p:txEl>
                                          </p:spTgt>
                                        </p:tgtEl>
                                        <p:attrNameLst>
                                          <p:attrName>style.visibility</p:attrName>
                                        </p:attrNameLst>
                                      </p:cBhvr>
                                      <p:to>
                                        <p:strVal val="visible"/>
                                      </p:to>
                                    </p:set>
                                    <p:animEffect filter="fade" transition="in">
                                      <p:cBhvr>
                                        <p:cTn dur="1000"/>
                                        <p:tgtEl>
                                          <p:spTgt spid="37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job is not only about coding!</a:t>
            </a:r>
            <a:endParaRPr/>
          </a:p>
        </p:txBody>
      </p:sp>
      <p:sp>
        <p:nvSpPr>
          <p:cNvPr id="385" name="Google Shape;385;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We have to communicate!</a:t>
            </a:r>
            <a:endParaRPr sz="2000"/>
          </a:p>
          <a:p>
            <a:pPr indent="0" lvl="0" marL="0" rtl="0" algn="l">
              <a:spcBef>
                <a:spcPts val="1200"/>
              </a:spcBef>
              <a:spcAft>
                <a:spcPts val="0"/>
              </a:spcAft>
              <a:buNone/>
            </a:pPr>
            <a:r>
              <a:rPr lang="en-GB" sz="2000"/>
              <a:t>	Listen</a:t>
            </a:r>
            <a:endParaRPr sz="2000"/>
          </a:p>
          <a:p>
            <a:pPr indent="0" lvl="0" marL="0" rtl="0" algn="l">
              <a:spcBef>
                <a:spcPts val="1200"/>
              </a:spcBef>
              <a:spcAft>
                <a:spcPts val="0"/>
              </a:spcAft>
              <a:buNone/>
            </a:pPr>
            <a:r>
              <a:rPr lang="en-GB" sz="2000"/>
              <a:t>	Document</a:t>
            </a:r>
            <a:endParaRPr sz="2000"/>
          </a:p>
          <a:p>
            <a:pPr indent="0" lvl="0" marL="0" rtl="0" algn="l">
              <a:spcBef>
                <a:spcPts val="1200"/>
              </a:spcBef>
              <a:spcAft>
                <a:spcPts val="0"/>
              </a:spcAft>
              <a:buNone/>
            </a:pPr>
            <a:r>
              <a:rPr lang="en-GB" sz="2000"/>
              <a:t>	Educate</a:t>
            </a:r>
            <a:endParaRPr sz="2000"/>
          </a:p>
          <a:p>
            <a:pPr indent="0" lvl="0" marL="0" rtl="0" algn="l">
              <a:spcBef>
                <a:spcPts val="1200"/>
              </a:spcBef>
              <a:spcAft>
                <a:spcPts val="1200"/>
              </a:spcAft>
              <a:buNone/>
            </a:pPr>
            <a:r>
              <a:rPr lang="en-GB" sz="2000"/>
              <a:t>	Explain</a:t>
            </a:r>
            <a:endParaRPr b="1" sz="2000"/>
          </a:p>
        </p:txBody>
      </p:sp>
      <p:sp>
        <p:nvSpPr>
          <p:cNvPr id="386" name="Google Shape;386;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Explain</a:t>
            </a:r>
            <a:r>
              <a:rPr lang="en-GB"/>
              <a:t> and offer alternatives</a:t>
            </a:r>
            <a:endParaRPr/>
          </a:p>
        </p:txBody>
      </p:sp>
      <p:sp>
        <p:nvSpPr>
          <p:cNvPr id="392" name="Google Shape;392;p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You might not need the full solution right away (YAGNI)</a:t>
            </a:r>
            <a:endParaRPr sz="2000"/>
          </a:p>
          <a:p>
            <a:pPr indent="0" lvl="0" marL="0" rtl="0" algn="l">
              <a:spcBef>
                <a:spcPts val="1200"/>
              </a:spcBef>
              <a:spcAft>
                <a:spcPts val="0"/>
              </a:spcAft>
              <a:buNone/>
            </a:pPr>
            <a:r>
              <a:rPr lang="en-GB" sz="2000"/>
              <a:t>Break it down</a:t>
            </a:r>
            <a:endParaRPr sz="2000"/>
          </a:p>
          <a:p>
            <a:pPr indent="0" lvl="0" marL="0" rtl="0" algn="l">
              <a:spcBef>
                <a:spcPts val="1200"/>
              </a:spcBef>
              <a:spcAft>
                <a:spcPts val="0"/>
              </a:spcAft>
              <a:buNone/>
            </a:pPr>
            <a:r>
              <a:rPr lang="en-GB" sz="2000"/>
              <a:t>Offer iterative solutions</a:t>
            </a:r>
            <a:endParaRPr sz="2000"/>
          </a:p>
          <a:p>
            <a:pPr indent="0" lvl="0" marL="0" rtl="0" algn="l">
              <a:spcBef>
                <a:spcPts val="1200"/>
              </a:spcBef>
              <a:spcAft>
                <a:spcPts val="0"/>
              </a:spcAft>
              <a:buNone/>
            </a:pPr>
            <a:r>
              <a:rPr lang="en-GB" sz="2000"/>
              <a:t>They will lead to cleaner code</a:t>
            </a:r>
            <a:endParaRPr sz="2000"/>
          </a:p>
          <a:p>
            <a:pPr indent="0" lvl="0" marL="0" rtl="0" algn="l">
              <a:spcBef>
                <a:spcPts val="1200"/>
              </a:spcBef>
              <a:spcAft>
                <a:spcPts val="1200"/>
              </a:spcAft>
              <a:buNone/>
            </a:pPr>
            <a:r>
              <a:rPr lang="en-GB" sz="2000"/>
              <a:t>And overall, you might save some time</a:t>
            </a:r>
            <a:endParaRPr sz="2000"/>
          </a:p>
        </p:txBody>
      </p:sp>
      <p:sp>
        <p:nvSpPr>
          <p:cNvPr id="393" name="Google Shape;393;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xEl>
                                              <p:pRg end="0" st="0"/>
                                            </p:txEl>
                                          </p:spTgt>
                                        </p:tgtEl>
                                        <p:attrNameLst>
                                          <p:attrName>style.visibility</p:attrName>
                                        </p:attrNameLst>
                                      </p:cBhvr>
                                      <p:to>
                                        <p:strVal val="visible"/>
                                      </p:to>
                                    </p:set>
                                    <p:animEffect filter="fade" transition="in">
                                      <p:cBhvr>
                                        <p:cTn dur="1000"/>
                                        <p:tgtEl>
                                          <p:spTgt spid="3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xEl>
                                              <p:pRg end="1" st="1"/>
                                            </p:txEl>
                                          </p:spTgt>
                                        </p:tgtEl>
                                        <p:attrNameLst>
                                          <p:attrName>style.visibility</p:attrName>
                                        </p:attrNameLst>
                                      </p:cBhvr>
                                      <p:to>
                                        <p:strVal val="visible"/>
                                      </p:to>
                                    </p:set>
                                    <p:animEffect filter="fade" transition="in">
                                      <p:cBhvr>
                                        <p:cTn dur="1000"/>
                                        <p:tgtEl>
                                          <p:spTgt spid="3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xEl>
                                              <p:pRg end="2" st="2"/>
                                            </p:txEl>
                                          </p:spTgt>
                                        </p:tgtEl>
                                        <p:attrNameLst>
                                          <p:attrName>style.visibility</p:attrName>
                                        </p:attrNameLst>
                                      </p:cBhvr>
                                      <p:to>
                                        <p:strVal val="visible"/>
                                      </p:to>
                                    </p:set>
                                    <p:animEffect filter="fade" transition="in">
                                      <p:cBhvr>
                                        <p:cTn dur="1000"/>
                                        <p:tgtEl>
                                          <p:spTgt spid="3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xEl>
                                              <p:pRg end="3" st="3"/>
                                            </p:txEl>
                                          </p:spTgt>
                                        </p:tgtEl>
                                        <p:attrNameLst>
                                          <p:attrName>style.visibility</p:attrName>
                                        </p:attrNameLst>
                                      </p:cBhvr>
                                      <p:to>
                                        <p:strVal val="visible"/>
                                      </p:to>
                                    </p:set>
                                    <p:animEffect filter="fade" transition="in">
                                      <p:cBhvr>
                                        <p:cTn dur="1000"/>
                                        <p:tgtEl>
                                          <p:spTgt spid="3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xEl>
                                              <p:pRg end="4" st="4"/>
                                            </p:txEl>
                                          </p:spTgt>
                                        </p:tgtEl>
                                        <p:attrNameLst>
                                          <p:attrName>style.visibility</p:attrName>
                                        </p:attrNameLst>
                                      </p:cBhvr>
                                      <p:to>
                                        <p:strVal val="visible"/>
                                      </p:to>
                                    </p:set>
                                    <p:animEffect filter="fade" transition="in">
                                      <p:cBhvr>
                                        <p:cTn dur="1000"/>
                                        <p:tgtEl>
                                          <p:spTgt spid="39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job is not only about coding!</a:t>
            </a:r>
            <a:endParaRPr/>
          </a:p>
        </p:txBody>
      </p:sp>
      <p:sp>
        <p:nvSpPr>
          <p:cNvPr id="399" name="Google Shape;399;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We have to communicate!</a:t>
            </a:r>
            <a:endParaRPr sz="2000"/>
          </a:p>
          <a:p>
            <a:pPr indent="0" lvl="0" marL="0" rtl="0" algn="l">
              <a:spcBef>
                <a:spcPts val="1200"/>
              </a:spcBef>
              <a:spcAft>
                <a:spcPts val="0"/>
              </a:spcAft>
              <a:buNone/>
            </a:pPr>
            <a:r>
              <a:rPr lang="en-GB" sz="2000"/>
              <a:t>	Listen</a:t>
            </a:r>
            <a:endParaRPr sz="2000"/>
          </a:p>
          <a:p>
            <a:pPr indent="0" lvl="0" marL="0" rtl="0" algn="l">
              <a:spcBef>
                <a:spcPts val="1200"/>
              </a:spcBef>
              <a:spcAft>
                <a:spcPts val="0"/>
              </a:spcAft>
              <a:buNone/>
            </a:pPr>
            <a:r>
              <a:rPr lang="en-GB" sz="2000"/>
              <a:t>	Document</a:t>
            </a:r>
            <a:endParaRPr sz="2000"/>
          </a:p>
          <a:p>
            <a:pPr indent="0" lvl="0" marL="0" rtl="0" algn="l">
              <a:spcBef>
                <a:spcPts val="1200"/>
              </a:spcBef>
              <a:spcAft>
                <a:spcPts val="0"/>
              </a:spcAft>
              <a:buNone/>
            </a:pPr>
            <a:r>
              <a:rPr lang="en-GB" sz="2000"/>
              <a:t>	Educate</a:t>
            </a:r>
            <a:endParaRPr sz="2000"/>
          </a:p>
          <a:p>
            <a:pPr indent="0" lvl="0" marL="0" rtl="0" algn="l">
              <a:spcBef>
                <a:spcPts val="1200"/>
              </a:spcBef>
              <a:spcAft>
                <a:spcPts val="0"/>
              </a:spcAft>
              <a:buNone/>
            </a:pPr>
            <a:r>
              <a:rPr lang="en-GB" sz="2000"/>
              <a:t>	Explain</a:t>
            </a:r>
            <a:endParaRPr sz="2000"/>
          </a:p>
          <a:p>
            <a:pPr indent="0" lvl="0" marL="0" rtl="0" algn="l">
              <a:spcBef>
                <a:spcPts val="1200"/>
              </a:spcBef>
              <a:spcAft>
                <a:spcPts val="1200"/>
              </a:spcAft>
              <a:buNone/>
            </a:pPr>
            <a:r>
              <a:rPr lang="en-GB" sz="2000"/>
              <a:t>	Alert</a:t>
            </a:r>
            <a:endParaRPr b="1" sz="2000"/>
          </a:p>
        </p:txBody>
      </p:sp>
      <p:sp>
        <p:nvSpPr>
          <p:cNvPr id="400" name="Google Shape;400;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job is not only about coding!</a:t>
            </a:r>
            <a:endParaRPr/>
          </a:p>
        </p:txBody>
      </p:sp>
      <p:sp>
        <p:nvSpPr>
          <p:cNvPr id="406" name="Google Shape;406;p6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We have to communicate!</a:t>
            </a:r>
            <a:endParaRPr sz="2000"/>
          </a:p>
          <a:p>
            <a:pPr indent="0" lvl="0" marL="0" rtl="0" algn="l">
              <a:spcBef>
                <a:spcPts val="1200"/>
              </a:spcBef>
              <a:spcAft>
                <a:spcPts val="0"/>
              </a:spcAft>
              <a:buNone/>
            </a:pPr>
            <a:r>
              <a:rPr lang="en-GB" sz="2000"/>
              <a:t>	Listen</a:t>
            </a:r>
            <a:endParaRPr sz="2000"/>
          </a:p>
          <a:p>
            <a:pPr indent="0" lvl="0" marL="0" rtl="0" algn="l">
              <a:spcBef>
                <a:spcPts val="1200"/>
              </a:spcBef>
              <a:spcAft>
                <a:spcPts val="0"/>
              </a:spcAft>
              <a:buNone/>
            </a:pPr>
            <a:r>
              <a:rPr lang="en-GB" sz="2000"/>
              <a:t>	Document</a:t>
            </a:r>
            <a:endParaRPr sz="2000"/>
          </a:p>
          <a:p>
            <a:pPr indent="0" lvl="0" marL="0" rtl="0" algn="l">
              <a:spcBef>
                <a:spcPts val="1200"/>
              </a:spcBef>
              <a:spcAft>
                <a:spcPts val="0"/>
              </a:spcAft>
              <a:buNone/>
            </a:pPr>
            <a:r>
              <a:rPr lang="en-GB" sz="2000"/>
              <a:t>	Educate</a:t>
            </a:r>
            <a:endParaRPr sz="2000"/>
          </a:p>
          <a:p>
            <a:pPr indent="0" lvl="0" marL="0" rtl="0" algn="l">
              <a:spcBef>
                <a:spcPts val="1200"/>
              </a:spcBef>
              <a:spcAft>
                <a:spcPts val="0"/>
              </a:spcAft>
              <a:buNone/>
            </a:pPr>
            <a:r>
              <a:rPr lang="en-GB" sz="2000"/>
              <a:t>	Explain</a:t>
            </a:r>
            <a:endParaRPr sz="2000"/>
          </a:p>
          <a:p>
            <a:pPr indent="0" lvl="0" marL="0" rtl="0" algn="l">
              <a:spcBef>
                <a:spcPts val="1200"/>
              </a:spcBef>
              <a:spcAft>
                <a:spcPts val="0"/>
              </a:spcAft>
              <a:buNone/>
            </a:pPr>
            <a:r>
              <a:rPr lang="en-GB" sz="2000"/>
              <a:t>	Alert</a:t>
            </a:r>
            <a:endParaRPr sz="2000"/>
          </a:p>
          <a:p>
            <a:pPr indent="0" lvl="0" marL="0" rtl="0" algn="l">
              <a:spcBef>
                <a:spcPts val="1200"/>
              </a:spcBef>
              <a:spcAft>
                <a:spcPts val="1200"/>
              </a:spcAft>
              <a:buNone/>
            </a:pPr>
            <a:r>
              <a:rPr b="1" lang="en-GB" sz="2000"/>
              <a:t>	Say no!</a:t>
            </a:r>
            <a:endParaRPr b="1" sz="2000"/>
          </a:p>
        </p:txBody>
      </p:sp>
      <p:sp>
        <p:nvSpPr>
          <p:cNvPr id="407" name="Google Shape;407;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t>
            </a:r>
            <a:r>
              <a:rPr b="1" lang="en-GB"/>
              <a:t>MUST</a:t>
            </a:r>
            <a:r>
              <a:rPr lang="en-GB"/>
              <a:t> say no - from time to time!</a:t>
            </a:r>
            <a:endParaRPr/>
          </a:p>
        </p:txBody>
      </p:sp>
      <p:sp>
        <p:nvSpPr>
          <p:cNvPr id="413" name="Google Shape;413;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414" name="Google Shape;414;p63"/>
          <p:cNvSpPr/>
          <p:nvPr/>
        </p:nvSpPr>
        <p:spPr>
          <a:xfrm>
            <a:off x="311700" y="1221750"/>
            <a:ext cx="4501200" cy="962700"/>
          </a:xfrm>
          <a:prstGeom prst="roundRect">
            <a:avLst>
              <a:gd fmla="val 16667" name="adj"/>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126000">
            <a:noAutofit/>
          </a:bodyPr>
          <a:lstStyle/>
          <a:p>
            <a:pPr indent="0" lvl="0" marL="0" rtl="0" algn="l">
              <a:lnSpc>
                <a:spcPct val="115000"/>
              </a:lnSpc>
              <a:spcBef>
                <a:spcPts val="0"/>
              </a:spcBef>
              <a:spcAft>
                <a:spcPts val="1200"/>
              </a:spcAft>
              <a:buNone/>
            </a:pPr>
            <a:r>
              <a:rPr i="1" lang="en-GB" sz="2000">
                <a:solidFill>
                  <a:schemeClr val="dk1"/>
                </a:solidFill>
                <a:latin typeface="Proxima Nova"/>
                <a:ea typeface="Proxima Nova"/>
                <a:cs typeface="Proxima Nova"/>
                <a:sym typeface="Proxima Nova"/>
              </a:rPr>
              <a:t>Oh, I think that plan is not going to work out well!</a:t>
            </a:r>
            <a:endParaRPr i="1" sz="2000">
              <a:solidFill>
                <a:schemeClr val="dk1"/>
              </a:solidFill>
              <a:latin typeface="Proxima Nova"/>
              <a:ea typeface="Proxima Nova"/>
              <a:cs typeface="Proxima Nova"/>
              <a:sym typeface="Proxima Nova"/>
            </a:endParaRPr>
          </a:p>
        </p:txBody>
      </p:sp>
      <p:sp>
        <p:nvSpPr>
          <p:cNvPr id="415" name="Google Shape;415;p63"/>
          <p:cNvSpPr/>
          <p:nvPr/>
        </p:nvSpPr>
        <p:spPr>
          <a:xfrm>
            <a:off x="3959875" y="2378113"/>
            <a:ext cx="4812900" cy="643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126000">
            <a:noAutofit/>
          </a:bodyPr>
          <a:lstStyle/>
          <a:p>
            <a:pPr indent="0" lvl="0" marL="0" rtl="0" algn="l">
              <a:lnSpc>
                <a:spcPct val="115000"/>
              </a:lnSpc>
              <a:spcBef>
                <a:spcPts val="0"/>
              </a:spcBef>
              <a:spcAft>
                <a:spcPts val="1200"/>
              </a:spcAft>
              <a:buNone/>
            </a:pPr>
            <a:r>
              <a:rPr i="1" lang="en-GB" sz="2000">
                <a:solidFill>
                  <a:schemeClr val="dk1"/>
                </a:solidFill>
                <a:latin typeface="Proxima Nova"/>
                <a:ea typeface="Proxima Nova"/>
                <a:cs typeface="Proxima Nova"/>
                <a:sym typeface="Proxima Nova"/>
              </a:rPr>
              <a:t>We have to remind them about the truth!</a:t>
            </a:r>
            <a:endParaRPr i="1" sz="2000">
              <a:solidFill>
                <a:schemeClr val="dk1"/>
              </a:solidFill>
              <a:latin typeface="Proxima Nova"/>
              <a:ea typeface="Proxima Nova"/>
              <a:cs typeface="Proxima Nova"/>
              <a:sym typeface="Proxima Nova"/>
            </a:endParaRPr>
          </a:p>
        </p:txBody>
      </p:sp>
      <p:sp>
        <p:nvSpPr>
          <p:cNvPr id="416" name="Google Shape;416;p63"/>
          <p:cNvSpPr/>
          <p:nvPr/>
        </p:nvSpPr>
        <p:spPr>
          <a:xfrm>
            <a:off x="311700" y="3214750"/>
            <a:ext cx="3767100" cy="643200"/>
          </a:xfrm>
          <a:prstGeom prst="roundRect">
            <a:avLst>
              <a:gd fmla="val 16667" name="adj"/>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126000">
            <a:noAutofit/>
          </a:bodyPr>
          <a:lstStyle/>
          <a:p>
            <a:pPr indent="0" lvl="0" marL="0" rtl="0" algn="l">
              <a:lnSpc>
                <a:spcPct val="115000"/>
              </a:lnSpc>
              <a:spcBef>
                <a:spcPts val="0"/>
              </a:spcBef>
              <a:spcAft>
                <a:spcPts val="1200"/>
              </a:spcAft>
              <a:buNone/>
            </a:pPr>
            <a:r>
              <a:rPr i="1" lang="en-GB" sz="2000">
                <a:solidFill>
                  <a:schemeClr val="dk1"/>
                </a:solidFill>
                <a:latin typeface="Proxima Nova"/>
                <a:ea typeface="Proxima Nova"/>
                <a:cs typeface="Proxima Nova"/>
                <a:sym typeface="Proxima Nova"/>
              </a:rPr>
              <a:t>But do we have a mandate?</a:t>
            </a:r>
            <a:endParaRPr i="1" sz="2000">
              <a:solidFill>
                <a:schemeClr val="dk1"/>
              </a:solidFill>
              <a:latin typeface="Proxima Nova"/>
              <a:ea typeface="Proxima Nova"/>
              <a:cs typeface="Proxima Nova"/>
              <a:sym typeface="Proxima Nova"/>
            </a:endParaRPr>
          </a:p>
        </p:txBody>
      </p:sp>
      <p:sp>
        <p:nvSpPr>
          <p:cNvPr id="417" name="Google Shape;417;p63"/>
          <p:cNvSpPr/>
          <p:nvPr/>
        </p:nvSpPr>
        <p:spPr>
          <a:xfrm>
            <a:off x="3424075" y="3974238"/>
            <a:ext cx="53487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126000">
            <a:noAutofit/>
          </a:bodyPr>
          <a:lstStyle/>
          <a:p>
            <a:pPr indent="0" lvl="0" marL="0" rtl="0" algn="l">
              <a:lnSpc>
                <a:spcPct val="115000"/>
              </a:lnSpc>
              <a:spcBef>
                <a:spcPts val="0"/>
              </a:spcBef>
              <a:spcAft>
                <a:spcPts val="1200"/>
              </a:spcAft>
              <a:buNone/>
            </a:pPr>
            <a:r>
              <a:rPr i="1" lang="en-GB" sz="2000">
                <a:solidFill>
                  <a:schemeClr val="dk1"/>
                </a:solidFill>
                <a:latin typeface="Proxima Nova"/>
                <a:ea typeface="Proxima Nova"/>
                <a:cs typeface="Proxima Nova"/>
                <a:sym typeface="Proxima Nova"/>
              </a:rPr>
              <a:t>Yes and if they don’t trust you be ready to go!</a:t>
            </a:r>
            <a:endParaRPr i="1" sz="2000">
              <a:solidFill>
                <a:schemeClr val="dk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Is clean code part of software quality?</a:t>
            </a:r>
            <a:endParaRPr/>
          </a:p>
        </p:txBody>
      </p:sp>
      <p:sp>
        <p:nvSpPr>
          <p:cNvPr id="102" name="Google Shape;102;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can happen if you say </a:t>
            </a:r>
            <a:r>
              <a:rPr b="1" i="1" lang="en-GB"/>
              <a:t>NO</a:t>
            </a:r>
            <a:r>
              <a:rPr lang="en-GB"/>
              <a:t>?</a:t>
            </a:r>
            <a:endParaRPr/>
          </a:p>
        </p:txBody>
      </p:sp>
      <p:sp>
        <p:nvSpPr>
          <p:cNvPr id="423" name="Google Shape;423;p6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Your objection might be heard</a:t>
            </a:r>
            <a:endParaRPr sz="2000"/>
          </a:p>
          <a:p>
            <a:pPr indent="0" lvl="0" marL="0" rtl="0" algn="l">
              <a:spcBef>
                <a:spcPts val="1200"/>
              </a:spcBef>
              <a:spcAft>
                <a:spcPts val="0"/>
              </a:spcAft>
              <a:buNone/>
            </a:pPr>
            <a:r>
              <a:rPr lang="en-GB" sz="2000"/>
              <a:t>You might get convinced</a:t>
            </a:r>
            <a:endParaRPr sz="2000"/>
          </a:p>
          <a:p>
            <a:pPr indent="0" lvl="0" marL="0" rtl="0" algn="l">
              <a:spcBef>
                <a:spcPts val="1200"/>
              </a:spcBef>
              <a:spcAft>
                <a:spcPts val="0"/>
              </a:spcAft>
              <a:buNone/>
            </a:pPr>
            <a:r>
              <a:rPr lang="en-GB" sz="2000"/>
              <a:t>It  might  get  rejected</a:t>
            </a:r>
            <a:endParaRPr sz="2000"/>
          </a:p>
          <a:p>
            <a:pPr indent="0" lvl="0" marL="0" rtl="0" algn="l">
              <a:spcBef>
                <a:spcPts val="1200"/>
              </a:spcBef>
              <a:spcAft>
                <a:spcPts val="1200"/>
              </a:spcAft>
              <a:buNone/>
            </a:pPr>
            <a:r>
              <a:rPr lang="en-GB" sz="2000"/>
              <a:t>They might not care</a:t>
            </a:r>
            <a:endParaRPr sz="2000"/>
          </a:p>
        </p:txBody>
      </p:sp>
      <p:sp>
        <p:nvSpPr>
          <p:cNvPr id="424" name="Google Shape;424;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xEl>
                                              <p:pRg end="0" st="0"/>
                                            </p:txEl>
                                          </p:spTgt>
                                        </p:tgtEl>
                                        <p:attrNameLst>
                                          <p:attrName>style.visibility</p:attrName>
                                        </p:attrNameLst>
                                      </p:cBhvr>
                                      <p:to>
                                        <p:strVal val="visible"/>
                                      </p:to>
                                    </p:set>
                                    <p:animEffect filter="fade" transition="in">
                                      <p:cBhvr>
                                        <p:cTn dur="1000"/>
                                        <p:tgtEl>
                                          <p:spTgt spid="4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xEl>
                                              <p:pRg end="1" st="1"/>
                                            </p:txEl>
                                          </p:spTgt>
                                        </p:tgtEl>
                                        <p:attrNameLst>
                                          <p:attrName>style.visibility</p:attrName>
                                        </p:attrNameLst>
                                      </p:cBhvr>
                                      <p:to>
                                        <p:strVal val="visible"/>
                                      </p:to>
                                    </p:set>
                                    <p:animEffect filter="fade" transition="in">
                                      <p:cBhvr>
                                        <p:cTn dur="1000"/>
                                        <p:tgtEl>
                                          <p:spTgt spid="4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xEl>
                                              <p:pRg end="2" st="2"/>
                                            </p:txEl>
                                          </p:spTgt>
                                        </p:tgtEl>
                                        <p:attrNameLst>
                                          <p:attrName>style.visibility</p:attrName>
                                        </p:attrNameLst>
                                      </p:cBhvr>
                                      <p:to>
                                        <p:strVal val="visible"/>
                                      </p:to>
                                    </p:set>
                                    <p:animEffect filter="fade" transition="in">
                                      <p:cBhvr>
                                        <p:cTn dur="1000"/>
                                        <p:tgtEl>
                                          <p:spTgt spid="4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xEl>
                                              <p:pRg end="3" st="3"/>
                                            </p:txEl>
                                          </p:spTgt>
                                        </p:tgtEl>
                                        <p:attrNameLst>
                                          <p:attrName>style.visibility</p:attrName>
                                        </p:attrNameLst>
                                      </p:cBhvr>
                                      <p:to>
                                        <p:strVal val="visible"/>
                                      </p:to>
                                    </p:set>
                                    <p:animEffect filter="fade" transition="in">
                                      <p:cBhvr>
                                        <p:cTn dur="1000"/>
                                        <p:tgtEl>
                                          <p:spTgt spid="42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can go wrong?</a:t>
            </a:r>
            <a:endParaRPr/>
          </a:p>
        </p:txBody>
      </p:sp>
      <p:sp>
        <p:nvSpPr>
          <p:cNvPr id="430" name="Google Shape;430;p6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It’s just business</a:t>
            </a:r>
            <a:endParaRPr sz="2000"/>
          </a:p>
          <a:p>
            <a:pPr indent="0" lvl="0" marL="0" rtl="0" algn="l">
              <a:spcBef>
                <a:spcPts val="1200"/>
              </a:spcBef>
              <a:spcAft>
                <a:spcPts val="0"/>
              </a:spcAft>
              <a:buNone/>
            </a:pPr>
            <a:r>
              <a:rPr lang="en-GB" sz="2000"/>
              <a:t>Nothing personal</a:t>
            </a:r>
            <a:endParaRPr sz="2000"/>
          </a:p>
          <a:p>
            <a:pPr indent="0" lvl="0" marL="0" rtl="0" algn="l">
              <a:spcBef>
                <a:spcPts val="1200"/>
              </a:spcBef>
              <a:spcAft>
                <a:spcPts val="0"/>
              </a:spcAft>
              <a:buNone/>
            </a:pPr>
            <a:r>
              <a:rPr lang="en-GB" sz="2000"/>
              <a:t>It might show your way!</a:t>
            </a:r>
            <a:endParaRPr sz="2000"/>
          </a:p>
          <a:p>
            <a:pPr indent="0" lvl="0" marL="0" rtl="0" algn="l">
              <a:spcBef>
                <a:spcPts val="1200"/>
              </a:spcBef>
              <a:spcAft>
                <a:spcPts val="0"/>
              </a:spcAft>
              <a:buNone/>
            </a:pPr>
            <a:r>
              <a:t/>
            </a:r>
            <a:endParaRPr sz="2000"/>
          </a:p>
          <a:p>
            <a:pPr indent="0" lvl="0" marL="0" rtl="0" algn="l">
              <a:spcBef>
                <a:spcPts val="1200"/>
              </a:spcBef>
              <a:spcAft>
                <a:spcPts val="1200"/>
              </a:spcAft>
              <a:buNone/>
            </a:pPr>
            <a:r>
              <a:rPr lang="en-GB" sz="2000"/>
              <a:t>Step up or step out</a:t>
            </a:r>
            <a:endParaRPr sz="2000"/>
          </a:p>
        </p:txBody>
      </p:sp>
      <p:sp>
        <p:nvSpPr>
          <p:cNvPr id="431" name="Google Shape;431;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xEl>
                                              <p:pRg end="0" st="0"/>
                                            </p:txEl>
                                          </p:spTgt>
                                        </p:tgtEl>
                                        <p:attrNameLst>
                                          <p:attrName>style.visibility</p:attrName>
                                        </p:attrNameLst>
                                      </p:cBhvr>
                                      <p:to>
                                        <p:strVal val="visible"/>
                                      </p:to>
                                    </p:set>
                                    <p:animEffect filter="fade" transition="in">
                                      <p:cBhvr>
                                        <p:cTn dur="1000"/>
                                        <p:tgtEl>
                                          <p:spTgt spid="4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xEl>
                                              <p:pRg end="1" st="1"/>
                                            </p:txEl>
                                          </p:spTgt>
                                        </p:tgtEl>
                                        <p:attrNameLst>
                                          <p:attrName>style.visibility</p:attrName>
                                        </p:attrNameLst>
                                      </p:cBhvr>
                                      <p:to>
                                        <p:strVal val="visible"/>
                                      </p:to>
                                    </p:set>
                                    <p:animEffect filter="fade" transition="in">
                                      <p:cBhvr>
                                        <p:cTn dur="1000"/>
                                        <p:tgtEl>
                                          <p:spTgt spid="43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xEl>
                                              <p:pRg end="2" st="2"/>
                                            </p:txEl>
                                          </p:spTgt>
                                        </p:tgtEl>
                                        <p:attrNameLst>
                                          <p:attrName>style.visibility</p:attrName>
                                        </p:attrNameLst>
                                      </p:cBhvr>
                                      <p:to>
                                        <p:strVal val="visible"/>
                                      </p:to>
                                    </p:set>
                                    <p:animEffect filter="fade" transition="in">
                                      <p:cBhvr>
                                        <p:cTn dur="1000"/>
                                        <p:tgtEl>
                                          <p:spTgt spid="43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xEl>
                                              <p:pRg end="3" st="3"/>
                                            </p:txEl>
                                          </p:spTgt>
                                        </p:tgtEl>
                                        <p:attrNameLst>
                                          <p:attrName>style.visibility</p:attrName>
                                        </p:attrNameLst>
                                      </p:cBhvr>
                                      <p:to>
                                        <p:strVal val="visible"/>
                                      </p:to>
                                    </p:set>
                                    <p:animEffect filter="fade" transition="in">
                                      <p:cBhvr>
                                        <p:cTn dur="1000"/>
                                        <p:tgtEl>
                                          <p:spTgt spid="43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xEl>
                                              <p:pRg end="4" st="4"/>
                                            </p:txEl>
                                          </p:spTgt>
                                        </p:tgtEl>
                                        <p:attrNameLst>
                                          <p:attrName>style.visibility</p:attrName>
                                        </p:attrNameLst>
                                      </p:cBhvr>
                                      <p:to>
                                        <p:strVal val="visible"/>
                                      </p:to>
                                    </p:set>
                                    <p:animEffect filter="fade" transition="in">
                                      <p:cBhvr>
                                        <p:cTn dur="1000"/>
                                        <p:tgtEl>
                                          <p:spTgt spid="43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6"/>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Just</a:t>
            </a:r>
            <a:r>
              <a:rPr lang="en-GB"/>
              <a:t> do what you need to do</a:t>
            </a:r>
            <a:endParaRPr/>
          </a:p>
        </p:txBody>
      </p:sp>
      <p:sp>
        <p:nvSpPr>
          <p:cNvPr id="437" name="Google Shape;437;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You’re the expert, don’t ask how to do your job</a:t>
            </a:r>
            <a:endParaRPr/>
          </a:p>
        </p:txBody>
      </p:sp>
      <p:sp>
        <p:nvSpPr>
          <p:cNvPr id="443" name="Google Shape;443;p6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Do you tell your doctor how to cure you?</a:t>
            </a:r>
            <a:endParaRPr sz="2000"/>
          </a:p>
          <a:p>
            <a:pPr indent="0" lvl="0" marL="0" rtl="0" algn="l">
              <a:spcBef>
                <a:spcPts val="1200"/>
              </a:spcBef>
              <a:spcAft>
                <a:spcPts val="0"/>
              </a:spcAft>
              <a:buNone/>
            </a:pPr>
            <a:r>
              <a:rPr lang="en-GB" sz="2000"/>
              <a:t>Do you want them to ask you how to cure you?</a:t>
            </a:r>
            <a:endParaRPr sz="2000"/>
          </a:p>
          <a:p>
            <a:pPr indent="0" lvl="0" marL="0" rtl="0" algn="l">
              <a:spcBef>
                <a:spcPts val="1200"/>
              </a:spcBef>
              <a:spcAft>
                <a:spcPts val="0"/>
              </a:spcAft>
              <a:buNone/>
            </a:pPr>
            <a:r>
              <a:rPr lang="en-GB" sz="2000"/>
              <a:t>Do what you think is best</a:t>
            </a:r>
            <a:endParaRPr sz="2000"/>
          </a:p>
          <a:p>
            <a:pPr indent="0" lvl="0" marL="0" rtl="0" algn="l">
              <a:spcBef>
                <a:spcPts val="1200"/>
              </a:spcBef>
              <a:spcAft>
                <a:spcPts val="1200"/>
              </a:spcAft>
              <a:buNone/>
            </a:pPr>
            <a:r>
              <a:rPr lang="en-GB" sz="2000"/>
              <a:t>You are the expert</a:t>
            </a:r>
            <a:endParaRPr sz="2000"/>
          </a:p>
        </p:txBody>
      </p:sp>
      <p:sp>
        <p:nvSpPr>
          <p:cNvPr id="444" name="Google Shape;444;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3">
                                            <p:txEl>
                                              <p:pRg end="0" st="0"/>
                                            </p:txEl>
                                          </p:spTgt>
                                        </p:tgtEl>
                                        <p:attrNameLst>
                                          <p:attrName>style.visibility</p:attrName>
                                        </p:attrNameLst>
                                      </p:cBhvr>
                                      <p:to>
                                        <p:strVal val="visible"/>
                                      </p:to>
                                    </p:set>
                                    <p:animEffect filter="fade" transition="in">
                                      <p:cBhvr>
                                        <p:cTn dur="1000"/>
                                        <p:tgtEl>
                                          <p:spTgt spid="4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3">
                                            <p:txEl>
                                              <p:pRg end="1" st="1"/>
                                            </p:txEl>
                                          </p:spTgt>
                                        </p:tgtEl>
                                        <p:attrNameLst>
                                          <p:attrName>style.visibility</p:attrName>
                                        </p:attrNameLst>
                                      </p:cBhvr>
                                      <p:to>
                                        <p:strVal val="visible"/>
                                      </p:to>
                                    </p:set>
                                    <p:animEffect filter="fade" transition="in">
                                      <p:cBhvr>
                                        <p:cTn dur="1000"/>
                                        <p:tgtEl>
                                          <p:spTgt spid="4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3">
                                            <p:txEl>
                                              <p:pRg end="2" st="2"/>
                                            </p:txEl>
                                          </p:spTgt>
                                        </p:tgtEl>
                                        <p:attrNameLst>
                                          <p:attrName>style.visibility</p:attrName>
                                        </p:attrNameLst>
                                      </p:cBhvr>
                                      <p:to>
                                        <p:strVal val="visible"/>
                                      </p:to>
                                    </p:set>
                                    <p:animEffect filter="fade" transition="in">
                                      <p:cBhvr>
                                        <p:cTn dur="1000"/>
                                        <p:tgtEl>
                                          <p:spTgt spid="4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3">
                                            <p:txEl>
                                              <p:pRg end="3" st="3"/>
                                            </p:txEl>
                                          </p:spTgt>
                                        </p:tgtEl>
                                        <p:attrNameLst>
                                          <p:attrName>style.visibility</p:attrName>
                                        </p:attrNameLst>
                                      </p:cBhvr>
                                      <p:to>
                                        <p:strVal val="visible"/>
                                      </p:to>
                                    </p:set>
                                    <p:animEffect filter="fade" transition="in">
                                      <p:cBhvr>
                                        <p:cTn dur="1000"/>
                                        <p:tgtEl>
                                          <p:spTgt spid="4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450" name="Google Shape;450;p6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GB" sz="2000"/>
              <a:t>Quality is hard to define</a:t>
            </a:r>
            <a:endParaRPr sz="2000"/>
          </a:p>
          <a:p>
            <a:pPr indent="0" lvl="0" marL="0" rtl="0" algn="l">
              <a:lnSpc>
                <a:spcPct val="200000"/>
              </a:lnSpc>
              <a:spcBef>
                <a:spcPts val="1200"/>
              </a:spcBef>
              <a:spcAft>
                <a:spcPts val="0"/>
              </a:spcAft>
              <a:buNone/>
            </a:pPr>
            <a:r>
              <a:rPr lang="en-GB" sz="2000"/>
              <a:t>Clean code is part of software quality</a:t>
            </a:r>
            <a:endParaRPr sz="2000"/>
          </a:p>
          <a:p>
            <a:pPr indent="0" lvl="0" marL="0" rtl="0" algn="l">
              <a:lnSpc>
                <a:spcPct val="200000"/>
              </a:lnSpc>
              <a:spcBef>
                <a:spcPts val="1200"/>
              </a:spcBef>
              <a:spcAft>
                <a:spcPts val="0"/>
              </a:spcAft>
              <a:buNone/>
            </a:pPr>
            <a:r>
              <a:rPr lang="en-GB" sz="2000"/>
              <a:t>It’s part of  our job to make the things right</a:t>
            </a:r>
            <a:endParaRPr sz="2000"/>
          </a:p>
          <a:p>
            <a:pPr indent="0" lvl="0" marL="0" rtl="0" algn="l">
              <a:lnSpc>
                <a:spcPct val="200000"/>
              </a:lnSpc>
              <a:spcBef>
                <a:spcPts val="1200"/>
              </a:spcBef>
              <a:spcAft>
                <a:spcPts val="1200"/>
              </a:spcAft>
              <a:buNone/>
            </a:pPr>
            <a:r>
              <a:rPr lang="en-GB" sz="2000"/>
              <a:t>It’s the seniors responsibility to pass on these values</a:t>
            </a:r>
            <a:endParaRPr sz="2000"/>
          </a:p>
        </p:txBody>
      </p:sp>
      <p:sp>
        <p:nvSpPr>
          <p:cNvPr id="451" name="Google Shape;451;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
                                            <p:txEl>
                                              <p:pRg end="0" st="0"/>
                                            </p:txEl>
                                          </p:spTgt>
                                        </p:tgtEl>
                                        <p:attrNameLst>
                                          <p:attrName>style.visibility</p:attrName>
                                        </p:attrNameLst>
                                      </p:cBhvr>
                                      <p:to>
                                        <p:strVal val="visible"/>
                                      </p:to>
                                    </p:set>
                                    <p:animEffect filter="fade" transition="in">
                                      <p:cBhvr>
                                        <p:cTn dur="1000"/>
                                        <p:tgtEl>
                                          <p:spTgt spid="4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
                                            <p:txEl>
                                              <p:pRg end="1" st="1"/>
                                            </p:txEl>
                                          </p:spTgt>
                                        </p:tgtEl>
                                        <p:attrNameLst>
                                          <p:attrName>style.visibility</p:attrName>
                                        </p:attrNameLst>
                                      </p:cBhvr>
                                      <p:to>
                                        <p:strVal val="visible"/>
                                      </p:to>
                                    </p:set>
                                    <p:animEffect filter="fade" transition="in">
                                      <p:cBhvr>
                                        <p:cTn dur="1000"/>
                                        <p:tgtEl>
                                          <p:spTgt spid="4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
                                            <p:txEl>
                                              <p:pRg end="2" st="2"/>
                                            </p:txEl>
                                          </p:spTgt>
                                        </p:tgtEl>
                                        <p:attrNameLst>
                                          <p:attrName>style.visibility</p:attrName>
                                        </p:attrNameLst>
                                      </p:cBhvr>
                                      <p:to>
                                        <p:strVal val="visible"/>
                                      </p:to>
                                    </p:set>
                                    <p:animEffect filter="fade" transition="in">
                                      <p:cBhvr>
                                        <p:cTn dur="1000"/>
                                        <p:tgtEl>
                                          <p:spTgt spid="45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0">
                                            <p:txEl>
                                              <p:pRg end="3" st="3"/>
                                            </p:txEl>
                                          </p:spTgt>
                                        </p:tgtEl>
                                        <p:attrNameLst>
                                          <p:attrName>style.visibility</p:attrName>
                                        </p:attrNameLst>
                                      </p:cBhvr>
                                      <p:to>
                                        <p:strVal val="visible"/>
                                      </p:to>
                                    </p:set>
                                    <p:animEffect filter="fade" transition="in">
                                      <p:cBhvr>
                                        <p:cTn dur="1000"/>
                                        <p:tgtEl>
                                          <p:spTgt spid="45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Call to action</a:t>
            </a:r>
            <a:endParaRPr/>
          </a:p>
        </p:txBody>
      </p:sp>
      <p:sp>
        <p:nvSpPr>
          <p:cNvPr id="457" name="Google Shape;457;p6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Explain</a:t>
            </a:r>
            <a:endParaRPr sz="2000"/>
          </a:p>
          <a:p>
            <a:pPr indent="0" lvl="0" marL="0" rtl="0" algn="l">
              <a:spcBef>
                <a:spcPts val="1200"/>
              </a:spcBef>
              <a:spcAft>
                <a:spcPts val="0"/>
              </a:spcAft>
              <a:buNone/>
            </a:pPr>
            <a:r>
              <a:rPr lang="en-GB" sz="2000"/>
              <a:t>	To you colleagues</a:t>
            </a:r>
            <a:endParaRPr sz="2000"/>
          </a:p>
          <a:p>
            <a:pPr indent="0" lvl="0" marL="0" rtl="0" algn="l">
              <a:spcBef>
                <a:spcPts val="1200"/>
              </a:spcBef>
              <a:spcAft>
                <a:spcPts val="0"/>
              </a:spcAft>
              <a:buNone/>
            </a:pPr>
            <a:r>
              <a:rPr lang="en-GB" sz="2000"/>
              <a:t>	To your (product) management</a:t>
            </a:r>
            <a:endParaRPr sz="2000"/>
          </a:p>
          <a:p>
            <a:pPr indent="0" lvl="0" marL="0" rtl="0" algn="l">
              <a:spcBef>
                <a:spcPts val="1200"/>
              </a:spcBef>
              <a:spcAft>
                <a:spcPts val="0"/>
              </a:spcAft>
              <a:buNone/>
            </a:pPr>
            <a:r>
              <a:rPr lang="en-GB" sz="2000"/>
              <a:t>Set your limits</a:t>
            </a:r>
            <a:endParaRPr sz="2000"/>
          </a:p>
          <a:p>
            <a:pPr indent="0" lvl="0" marL="0" rtl="0" algn="l">
              <a:spcBef>
                <a:spcPts val="1200"/>
              </a:spcBef>
              <a:spcAft>
                <a:spcPts val="0"/>
              </a:spcAft>
              <a:buNone/>
            </a:pPr>
            <a:r>
              <a:rPr lang="en-GB" sz="2000"/>
              <a:t>Be ready to say no</a:t>
            </a:r>
            <a:endParaRPr sz="2000"/>
          </a:p>
          <a:p>
            <a:pPr indent="0" lvl="0" marL="0" rtl="0" algn="l">
              <a:spcBef>
                <a:spcPts val="1200"/>
              </a:spcBef>
              <a:spcAft>
                <a:spcPts val="1200"/>
              </a:spcAft>
              <a:buNone/>
            </a:pPr>
            <a:r>
              <a:rPr lang="en-GB" sz="2000"/>
              <a:t>Lead </a:t>
            </a:r>
            <a:r>
              <a:rPr lang="en-GB" sz="2000"/>
              <a:t>your colleagues </a:t>
            </a:r>
            <a:r>
              <a:rPr lang="en-GB" sz="2000"/>
              <a:t>by example</a:t>
            </a:r>
            <a:endParaRPr sz="2000"/>
          </a:p>
        </p:txBody>
      </p:sp>
      <p:sp>
        <p:nvSpPr>
          <p:cNvPr id="458" name="Google Shape;458;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0" st="0"/>
                                            </p:txEl>
                                          </p:spTgt>
                                        </p:tgtEl>
                                        <p:attrNameLst>
                                          <p:attrName>style.visibility</p:attrName>
                                        </p:attrNameLst>
                                      </p:cBhvr>
                                      <p:to>
                                        <p:strVal val="visible"/>
                                      </p:to>
                                    </p:set>
                                    <p:animEffect filter="fade" transition="in">
                                      <p:cBhvr>
                                        <p:cTn dur="1000"/>
                                        <p:tgtEl>
                                          <p:spTgt spid="4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1" st="1"/>
                                            </p:txEl>
                                          </p:spTgt>
                                        </p:tgtEl>
                                        <p:attrNameLst>
                                          <p:attrName>style.visibility</p:attrName>
                                        </p:attrNameLst>
                                      </p:cBhvr>
                                      <p:to>
                                        <p:strVal val="visible"/>
                                      </p:to>
                                    </p:set>
                                    <p:animEffect filter="fade" transition="in">
                                      <p:cBhvr>
                                        <p:cTn dur="1000"/>
                                        <p:tgtEl>
                                          <p:spTgt spid="4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2" st="2"/>
                                            </p:txEl>
                                          </p:spTgt>
                                        </p:tgtEl>
                                        <p:attrNameLst>
                                          <p:attrName>style.visibility</p:attrName>
                                        </p:attrNameLst>
                                      </p:cBhvr>
                                      <p:to>
                                        <p:strVal val="visible"/>
                                      </p:to>
                                    </p:set>
                                    <p:animEffect filter="fade" transition="in">
                                      <p:cBhvr>
                                        <p:cTn dur="1000"/>
                                        <p:tgtEl>
                                          <p:spTgt spid="4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3" st="3"/>
                                            </p:txEl>
                                          </p:spTgt>
                                        </p:tgtEl>
                                        <p:attrNameLst>
                                          <p:attrName>style.visibility</p:attrName>
                                        </p:attrNameLst>
                                      </p:cBhvr>
                                      <p:to>
                                        <p:strVal val="visible"/>
                                      </p:to>
                                    </p:set>
                                    <p:animEffect filter="fade" transition="in">
                                      <p:cBhvr>
                                        <p:cTn dur="1000"/>
                                        <p:tgtEl>
                                          <p:spTgt spid="4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4" st="4"/>
                                            </p:txEl>
                                          </p:spTgt>
                                        </p:tgtEl>
                                        <p:attrNameLst>
                                          <p:attrName>style.visibility</p:attrName>
                                        </p:attrNameLst>
                                      </p:cBhvr>
                                      <p:to>
                                        <p:strVal val="visible"/>
                                      </p:to>
                                    </p:set>
                                    <p:animEffect filter="fade" transition="in">
                                      <p:cBhvr>
                                        <p:cTn dur="1000"/>
                                        <p:tgtEl>
                                          <p:spTgt spid="45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7">
                                            <p:txEl>
                                              <p:pRg end="5" st="5"/>
                                            </p:txEl>
                                          </p:spTgt>
                                        </p:tgtEl>
                                        <p:attrNameLst>
                                          <p:attrName>style.visibility</p:attrName>
                                        </p:attrNameLst>
                                      </p:cBhvr>
                                      <p:to>
                                        <p:strVal val="visible"/>
                                      </p:to>
                                    </p:set>
                                    <p:animEffect filter="fade" transition="in">
                                      <p:cBhvr>
                                        <p:cTn dur="1000"/>
                                        <p:tgtEl>
                                          <p:spTgt spid="45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0A12"/>
        </a:solidFill>
      </p:bgPr>
    </p:bg>
    <p:spTree>
      <p:nvGrpSpPr>
        <p:cNvPr id="463" name="Shape 463"/>
        <p:cNvGrpSpPr/>
        <p:nvPr/>
      </p:nvGrpSpPr>
      <p:grpSpPr>
        <a:xfrm>
          <a:off x="0" y="0"/>
          <a:ext cx="0" cy="0"/>
          <a:chOff x="0" y="0"/>
          <a:chExt cx="0" cy="0"/>
        </a:xfrm>
      </p:grpSpPr>
      <p:pic>
        <p:nvPicPr>
          <p:cNvPr descr="preencoded.png" id="464" name="Google Shape;464;p70"/>
          <p:cNvPicPr preferRelativeResize="0"/>
          <p:nvPr/>
        </p:nvPicPr>
        <p:blipFill rotWithShape="1">
          <a:blip r:embed="rId3">
            <a:alphaModFix/>
          </a:blip>
          <a:srcRect b="0" l="0" r="0" t="0"/>
          <a:stretch/>
        </p:blipFill>
        <p:spPr>
          <a:xfrm>
            <a:off x="314325" y="2733675"/>
            <a:ext cx="1666403" cy="1666403"/>
          </a:xfrm>
          <a:prstGeom prst="rect">
            <a:avLst/>
          </a:prstGeom>
          <a:noFill/>
          <a:ln>
            <a:noFill/>
          </a:ln>
        </p:spPr>
      </p:pic>
      <p:sp>
        <p:nvSpPr>
          <p:cNvPr id="465" name="Google Shape;465;p70"/>
          <p:cNvSpPr/>
          <p:nvPr/>
        </p:nvSpPr>
        <p:spPr>
          <a:xfrm>
            <a:off x="2052638" y="2990850"/>
            <a:ext cx="1390800" cy="809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GB" sz="2600">
                <a:solidFill>
                  <a:srgbClr val="FFFFFF"/>
                </a:solidFill>
                <a:latin typeface="Roboto Medium"/>
                <a:ea typeface="Roboto Medium"/>
                <a:cs typeface="Roboto Medium"/>
                <a:sym typeface="Roboto Medium"/>
              </a:rPr>
              <a:t>Sandor</a:t>
            </a:r>
            <a:br>
              <a:rPr i="0" lang="en-GB" sz="900" u="none" cap="none" strike="noStrike">
                <a:solidFill>
                  <a:schemeClr val="dk1"/>
                </a:solidFill>
                <a:latin typeface="Roboto Medium"/>
                <a:ea typeface="Roboto Medium"/>
                <a:cs typeface="Roboto Medium"/>
                <a:sym typeface="Roboto Medium"/>
              </a:rPr>
            </a:br>
            <a:r>
              <a:rPr lang="en-GB" sz="2600">
                <a:solidFill>
                  <a:srgbClr val="FFFFFF"/>
                </a:solidFill>
                <a:latin typeface="Roboto Medium"/>
                <a:ea typeface="Roboto Medium"/>
                <a:cs typeface="Roboto Medium"/>
                <a:sym typeface="Roboto Medium"/>
              </a:rPr>
              <a:t>Dargo</a:t>
            </a:r>
            <a:endParaRPr i="0" sz="2600" u="none" cap="none" strike="noStrike">
              <a:solidFill>
                <a:schemeClr val="dk1"/>
              </a:solidFill>
              <a:latin typeface="Roboto Medium"/>
              <a:ea typeface="Roboto Medium"/>
              <a:cs typeface="Roboto Medium"/>
              <a:sym typeface="Roboto Medium"/>
            </a:endParaRPr>
          </a:p>
        </p:txBody>
      </p:sp>
      <p:sp>
        <p:nvSpPr>
          <p:cNvPr id="466" name="Google Shape;466;p70"/>
          <p:cNvSpPr/>
          <p:nvPr/>
        </p:nvSpPr>
        <p:spPr>
          <a:xfrm>
            <a:off x="495300" y="261938"/>
            <a:ext cx="8153400" cy="2229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GB" sz="4300">
                <a:solidFill>
                  <a:srgbClr val="FFFFFF"/>
                </a:solidFill>
                <a:latin typeface="Roboto Medium"/>
                <a:ea typeface="Roboto Medium"/>
                <a:cs typeface="Roboto Medium"/>
                <a:sym typeface="Roboto Medium"/>
              </a:rPr>
              <a:t>Why Clean Code Is Not The Norm?</a:t>
            </a:r>
            <a:endParaRPr i="0" sz="4300" u="none" cap="none" strike="noStrike">
              <a:solidFill>
                <a:schemeClr val="dk1"/>
              </a:solidFill>
              <a:latin typeface="Roboto Medium"/>
              <a:ea typeface="Roboto Medium"/>
              <a:cs typeface="Roboto Medium"/>
              <a:sym typeface="Roboto Medium"/>
            </a:endParaRPr>
          </a:p>
        </p:txBody>
      </p:sp>
      <p:pic>
        <p:nvPicPr>
          <p:cNvPr id="467" name="Google Shape;467;p70"/>
          <p:cNvPicPr preferRelativeResize="0"/>
          <p:nvPr/>
        </p:nvPicPr>
        <p:blipFill rotWithShape="1">
          <a:blip r:embed="rId4">
            <a:alphaModFix/>
          </a:blip>
          <a:srcRect b="0" l="0" r="0" t="0"/>
          <a:stretch/>
        </p:blipFill>
        <p:spPr>
          <a:xfrm>
            <a:off x="522999" y="2942350"/>
            <a:ext cx="1249200" cy="1249200"/>
          </a:xfrm>
          <a:prstGeom prst="ellipse">
            <a:avLst/>
          </a:prstGeom>
          <a:noFill/>
          <a:ln>
            <a:noFill/>
          </a:ln>
        </p:spPr>
      </p:pic>
      <p:sp>
        <p:nvSpPr>
          <p:cNvPr id="468" name="Google Shape;468;p70"/>
          <p:cNvSpPr txBox="1"/>
          <p:nvPr/>
        </p:nvSpPr>
        <p:spPr>
          <a:xfrm>
            <a:off x="495300" y="4696075"/>
            <a:ext cx="4249200" cy="292500"/>
          </a:xfrm>
          <a:prstGeom prst="rect">
            <a:avLst/>
          </a:prstGeom>
          <a:noFill/>
          <a:ln>
            <a:noFill/>
          </a:ln>
        </p:spPr>
        <p:txBody>
          <a:bodyPr anchorCtr="0" anchor="t" bIns="45725" lIns="45725" spcFirstLastPara="1" rIns="45725" wrap="square" tIns="45725">
            <a:spAutoFit/>
          </a:bodyPr>
          <a:lstStyle/>
          <a:p>
            <a:pPr indent="0" lvl="0" marL="0" rtl="0" algn="l">
              <a:lnSpc>
                <a:spcPct val="272727"/>
              </a:lnSpc>
              <a:spcBef>
                <a:spcPts val="0"/>
              </a:spcBef>
              <a:spcAft>
                <a:spcPts val="0"/>
              </a:spcAft>
              <a:buNone/>
            </a:pPr>
            <a:r>
              <a:rPr b="1" lang="en-GB" sz="700">
                <a:solidFill>
                  <a:srgbClr val="D0CECE"/>
                </a:solidFill>
                <a:latin typeface="Roboto"/>
                <a:ea typeface="Roboto"/>
                <a:cs typeface="Roboto"/>
                <a:sym typeface="Roboto"/>
              </a:rPr>
              <a:t>T W I T T E R</a:t>
            </a:r>
            <a:r>
              <a:rPr lang="en-GB" sz="1300">
                <a:solidFill>
                  <a:srgbClr val="FFFFFF"/>
                </a:solidFill>
                <a:latin typeface="Roboto"/>
                <a:ea typeface="Roboto"/>
                <a:cs typeface="Roboto"/>
                <a:sym typeface="Roboto"/>
              </a:rPr>
              <a:t> SandorDargo   	</a:t>
            </a:r>
            <a:r>
              <a:rPr b="1" lang="en-GB" sz="700">
                <a:solidFill>
                  <a:srgbClr val="D0CECE"/>
                </a:solidFill>
                <a:latin typeface="Roboto"/>
                <a:ea typeface="Roboto"/>
                <a:cs typeface="Roboto"/>
                <a:sym typeface="Roboto"/>
              </a:rPr>
              <a:t>E M A I L</a:t>
            </a:r>
            <a:r>
              <a:rPr lang="en-GB" sz="1300">
                <a:solidFill>
                  <a:srgbClr val="FFFFFF"/>
                </a:solidFill>
                <a:latin typeface="Roboto"/>
                <a:ea typeface="Roboto"/>
                <a:cs typeface="Roboto"/>
                <a:sym typeface="Roboto"/>
              </a:rPr>
              <a:t> sandor.dargo@gmail.com</a:t>
            </a:r>
            <a:endParaRPr sz="1300">
              <a:solidFill>
                <a:srgbClr val="FFFFFF"/>
              </a:solidFill>
              <a:latin typeface="Roboto"/>
              <a:ea typeface="Roboto"/>
              <a:cs typeface="Roboto"/>
              <a:sym typeface="Roboto"/>
            </a:endParaRPr>
          </a:p>
        </p:txBody>
      </p:sp>
      <p:pic>
        <p:nvPicPr>
          <p:cNvPr id="469" name="Google Shape;469;p70"/>
          <p:cNvPicPr preferRelativeResize="0"/>
          <p:nvPr/>
        </p:nvPicPr>
        <p:blipFill>
          <a:blip r:embed="rId5">
            <a:alphaModFix/>
          </a:blip>
          <a:stretch>
            <a:fillRect/>
          </a:stretch>
        </p:blipFill>
        <p:spPr>
          <a:xfrm>
            <a:off x="522917" y="2942350"/>
            <a:ext cx="1249200" cy="1249200"/>
          </a:xfrm>
          <a:prstGeom prst="ellipse">
            <a:avLst/>
          </a:prstGeom>
          <a:noFill/>
          <a:ln>
            <a:noFill/>
          </a:ln>
        </p:spPr>
      </p:pic>
      <p:pic>
        <p:nvPicPr>
          <p:cNvPr id="470" name="Google Shape;470;p70"/>
          <p:cNvPicPr preferRelativeResize="0"/>
          <p:nvPr/>
        </p:nvPicPr>
        <p:blipFill rotWithShape="1">
          <a:blip r:embed="rId6">
            <a:alphaModFix/>
          </a:blip>
          <a:srcRect b="3827" l="0" r="1661" t="0"/>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What is software quality?</a:t>
            </a:r>
            <a:endParaRPr/>
          </a:p>
        </p:txBody>
      </p:sp>
      <p:sp>
        <p:nvSpPr>
          <p:cNvPr id="108" name="Google Shape;10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 software quality a </a:t>
            </a:r>
            <a:r>
              <a:rPr lang="en-GB"/>
              <a:t>meaningful</a:t>
            </a:r>
            <a:r>
              <a:rPr lang="en-GB"/>
              <a:t> term?</a:t>
            </a:r>
            <a:endParaRPr/>
          </a:p>
        </p:txBody>
      </p:sp>
      <p:sp>
        <p:nvSpPr>
          <p:cNvPr id="114" name="Google Shape;114;p21"/>
          <p:cNvSpPr txBox="1"/>
          <p:nvPr>
            <p:ph idx="1" type="body"/>
          </p:nvPr>
        </p:nvSpPr>
        <p:spPr>
          <a:xfrm>
            <a:off x="311700" y="1152475"/>
            <a:ext cx="8520600" cy="178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It is </a:t>
            </a:r>
            <a:r>
              <a:rPr b="1" i="1" lang="en-GB" sz="2000"/>
              <a:t>NOT</a:t>
            </a:r>
            <a:r>
              <a:rPr lang="en-GB" sz="2000"/>
              <a:t>, according to Derek Jones (</a:t>
            </a:r>
            <a:r>
              <a:rPr lang="en-GB" sz="2000" u="sng">
                <a:solidFill>
                  <a:schemeClr val="hlink"/>
                </a:solidFill>
                <a:hlinkClick r:id="rId3"/>
              </a:rPr>
              <a:t>The aura of software quality</a:t>
            </a:r>
            <a:r>
              <a:rPr lang="en-GB" sz="2000"/>
              <a:t>)</a:t>
            </a:r>
            <a:endParaRPr sz="2000"/>
          </a:p>
          <a:p>
            <a:pPr indent="0" lvl="0" marL="0" rtl="0" algn="l">
              <a:spcBef>
                <a:spcPts val="1200"/>
              </a:spcBef>
              <a:spcAft>
                <a:spcPts val="0"/>
              </a:spcAft>
              <a:buNone/>
            </a:pPr>
            <a:r>
              <a:rPr lang="en-GB" sz="2000"/>
              <a:t>Software quality means something different to everyone</a:t>
            </a:r>
            <a:endParaRPr sz="2000"/>
          </a:p>
          <a:p>
            <a:pPr indent="0" lvl="0" marL="0" rtl="0" algn="l">
              <a:spcBef>
                <a:spcPts val="1200"/>
              </a:spcBef>
              <a:spcAft>
                <a:spcPts val="1200"/>
              </a:spcAft>
              <a:buNone/>
            </a:pPr>
            <a:r>
              <a:rPr lang="en-GB" sz="2000"/>
              <a:t>Therefore it’s a meaningless marketing term</a:t>
            </a:r>
            <a:endParaRPr sz="2000"/>
          </a:p>
        </p:txBody>
      </p:sp>
      <p:sp>
        <p:nvSpPr>
          <p:cNvPr id="115" name="Google Shape;11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0" st="0"/>
                                            </p:txEl>
                                          </p:spTgt>
                                        </p:tgtEl>
                                        <p:attrNameLst>
                                          <p:attrName>style.visibility</p:attrName>
                                        </p:attrNameLst>
                                      </p:cBhvr>
                                      <p:to>
                                        <p:strVal val="visible"/>
                                      </p:to>
                                    </p:set>
                                    <p:animEffect filter="fade" transition="in">
                                      <p:cBhvr>
                                        <p:cTn dur="1000"/>
                                        <p:tgtEl>
                                          <p:spTgt spid="1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 st="1"/>
                                            </p:txEl>
                                          </p:spTgt>
                                        </p:tgtEl>
                                        <p:attrNameLst>
                                          <p:attrName>style.visibility</p:attrName>
                                        </p:attrNameLst>
                                      </p:cBhvr>
                                      <p:to>
                                        <p:strVal val="visible"/>
                                      </p:to>
                                    </p:set>
                                    <p:animEffect filter="fade" transition="in">
                                      <p:cBhvr>
                                        <p:cTn dur="1000"/>
                                        <p:tgtEl>
                                          <p:spTgt spid="1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2" st="2"/>
                                            </p:txEl>
                                          </p:spTgt>
                                        </p:tgtEl>
                                        <p:attrNameLst>
                                          <p:attrName>style.visibility</p:attrName>
                                        </p:attrNameLst>
                                      </p:cBhvr>
                                      <p:to>
                                        <p:strVal val="visible"/>
                                      </p:to>
                                    </p:set>
                                    <p:animEffect filter="fade" transition="in">
                                      <p:cBhvr>
                                        <p:cTn dur="1000"/>
                                        <p:tgtEl>
                                          <p:spTgt spid="1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0" y="526350"/>
            <a:ext cx="91440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Quality is undefinable</a:t>
            </a:r>
            <a:endParaRPr/>
          </a:p>
          <a:p>
            <a:pPr indent="0" lvl="0" marL="0" rtl="0" algn="ctr">
              <a:spcBef>
                <a:spcPts val="0"/>
              </a:spcBef>
              <a:spcAft>
                <a:spcPts val="0"/>
              </a:spcAft>
              <a:buNone/>
            </a:pPr>
            <a:r>
              <a:rPr lang="en-GB"/>
              <a:t>You recognize it when you see it</a:t>
            </a:r>
            <a:endParaRPr/>
          </a:p>
        </p:txBody>
      </p:sp>
      <p:sp>
        <p:nvSpPr>
          <p:cNvPr id="121" name="Google Shape;12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a:t>Two approaches to quality</a:t>
            </a:r>
            <a:endParaRPr/>
          </a:p>
        </p:txBody>
      </p:sp>
      <p:sp>
        <p:nvSpPr>
          <p:cNvPr id="127" name="Google Shape;127;p2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solidFill>
                  <a:srgbClr val="FF9900"/>
                </a:solidFill>
              </a:rPr>
              <a:t>Classical quality</a:t>
            </a:r>
            <a:endParaRPr sz="2000">
              <a:solidFill>
                <a:srgbClr val="FF9900"/>
              </a:solidFill>
            </a:endParaRPr>
          </a:p>
          <a:p>
            <a:pPr indent="0" lvl="0" marL="0" rtl="0" algn="l">
              <a:spcBef>
                <a:spcPts val="1200"/>
              </a:spcBef>
              <a:spcAft>
                <a:spcPts val="0"/>
              </a:spcAft>
              <a:buNone/>
            </a:pPr>
            <a:r>
              <a:rPr lang="en-GB" sz="2000"/>
              <a:t>	The engineering aspect</a:t>
            </a:r>
            <a:endParaRPr sz="2000"/>
          </a:p>
          <a:p>
            <a:pPr indent="0" lvl="0" marL="0" rtl="0" algn="l">
              <a:spcBef>
                <a:spcPts val="1200"/>
              </a:spcBef>
              <a:spcAft>
                <a:spcPts val="0"/>
              </a:spcAft>
              <a:buNone/>
            </a:pPr>
            <a:r>
              <a:rPr lang="en-GB" sz="2000"/>
              <a:t>	How things work</a:t>
            </a:r>
            <a:endParaRPr sz="2000"/>
          </a:p>
          <a:p>
            <a:pPr indent="0" lvl="0" marL="0" rtl="0" algn="l">
              <a:spcBef>
                <a:spcPts val="1200"/>
              </a:spcBef>
              <a:spcAft>
                <a:spcPts val="0"/>
              </a:spcAft>
              <a:buNone/>
            </a:pPr>
            <a:r>
              <a:rPr lang="en-GB" sz="2000">
                <a:solidFill>
                  <a:srgbClr val="CC0000"/>
                </a:solidFill>
              </a:rPr>
              <a:t>Romantic quality</a:t>
            </a:r>
            <a:endParaRPr sz="2000">
              <a:solidFill>
                <a:srgbClr val="CC0000"/>
              </a:solidFill>
            </a:endParaRPr>
          </a:p>
          <a:p>
            <a:pPr indent="0" lvl="0" marL="0" rtl="0" algn="l">
              <a:spcBef>
                <a:spcPts val="1200"/>
              </a:spcBef>
              <a:spcAft>
                <a:spcPts val="0"/>
              </a:spcAft>
              <a:buNone/>
            </a:pPr>
            <a:r>
              <a:rPr lang="en-GB" sz="2000"/>
              <a:t>	How things are used</a:t>
            </a:r>
            <a:endParaRPr sz="2000"/>
          </a:p>
          <a:p>
            <a:pPr indent="0" lvl="0" marL="0" rtl="0" algn="l">
              <a:spcBef>
                <a:spcPts val="1200"/>
              </a:spcBef>
              <a:spcAft>
                <a:spcPts val="1200"/>
              </a:spcAft>
              <a:buNone/>
            </a:pPr>
            <a:r>
              <a:rPr lang="en-GB" sz="2000"/>
              <a:t>	(External) </a:t>
            </a:r>
            <a:r>
              <a:rPr lang="en-GB" sz="2000"/>
              <a:t>Design</a:t>
            </a:r>
            <a:r>
              <a:rPr lang="en-GB" sz="2000"/>
              <a:t>, aesthetics</a:t>
            </a:r>
            <a:endParaRPr sz="2000"/>
          </a:p>
        </p:txBody>
      </p:sp>
      <p:sp>
        <p:nvSpPr>
          <p:cNvPr id="128" name="Google Shape;12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29" name="Google Shape;129;p23"/>
          <p:cNvPicPr preferRelativeResize="0"/>
          <p:nvPr/>
        </p:nvPicPr>
        <p:blipFill>
          <a:blip r:embed="rId3">
            <a:alphaModFix/>
          </a:blip>
          <a:stretch>
            <a:fillRect/>
          </a:stretch>
        </p:blipFill>
        <p:spPr>
          <a:xfrm>
            <a:off x="5699729" y="0"/>
            <a:ext cx="3444271" cy="5056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0" st="0"/>
                                            </p:txEl>
                                          </p:spTgt>
                                        </p:tgtEl>
                                        <p:attrNameLst>
                                          <p:attrName>style.visibility</p:attrName>
                                        </p:attrNameLst>
                                      </p:cBhvr>
                                      <p:to>
                                        <p:strVal val="visible"/>
                                      </p:to>
                                    </p:set>
                                    <p:animEffect filter="fade" transition="in">
                                      <p:cBhvr>
                                        <p:cTn dur="1000"/>
                                        <p:tgtEl>
                                          <p:spTgt spid="12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1" st="1"/>
                                            </p:txEl>
                                          </p:spTgt>
                                        </p:tgtEl>
                                        <p:attrNameLst>
                                          <p:attrName>style.visibility</p:attrName>
                                        </p:attrNameLst>
                                      </p:cBhvr>
                                      <p:to>
                                        <p:strVal val="visible"/>
                                      </p:to>
                                    </p:set>
                                    <p:animEffect filter="fade" transition="in">
                                      <p:cBhvr>
                                        <p:cTn dur="1000"/>
                                        <p:tgtEl>
                                          <p:spTgt spid="12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2" st="2"/>
                                            </p:txEl>
                                          </p:spTgt>
                                        </p:tgtEl>
                                        <p:attrNameLst>
                                          <p:attrName>style.visibility</p:attrName>
                                        </p:attrNameLst>
                                      </p:cBhvr>
                                      <p:to>
                                        <p:strVal val="visible"/>
                                      </p:to>
                                    </p:set>
                                    <p:animEffect filter="fade" transition="in">
                                      <p:cBhvr>
                                        <p:cTn dur="1000"/>
                                        <p:tgtEl>
                                          <p:spTgt spid="12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3" st="3"/>
                                            </p:txEl>
                                          </p:spTgt>
                                        </p:tgtEl>
                                        <p:attrNameLst>
                                          <p:attrName>style.visibility</p:attrName>
                                        </p:attrNameLst>
                                      </p:cBhvr>
                                      <p:to>
                                        <p:strVal val="visible"/>
                                      </p:to>
                                    </p:set>
                                    <p:animEffect filter="fade" transition="in">
                                      <p:cBhvr>
                                        <p:cTn dur="1000"/>
                                        <p:tgtEl>
                                          <p:spTgt spid="12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4" st="4"/>
                                            </p:txEl>
                                          </p:spTgt>
                                        </p:tgtEl>
                                        <p:attrNameLst>
                                          <p:attrName>style.visibility</p:attrName>
                                        </p:attrNameLst>
                                      </p:cBhvr>
                                      <p:to>
                                        <p:strVal val="visible"/>
                                      </p:to>
                                    </p:set>
                                    <p:animEffect filter="fade" transition="in">
                                      <p:cBhvr>
                                        <p:cTn dur="1000"/>
                                        <p:tgtEl>
                                          <p:spTgt spid="12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5" st="5"/>
                                            </p:txEl>
                                          </p:spTgt>
                                        </p:tgtEl>
                                        <p:attrNameLst>
                                          <p:attrName>style.visibility</p:attrName>
                                        </p:attrNameLst>
                                      </p:cBhvr>
                                      <p:to>
                                        <p:strVal val="visible"/>
                                      </p:to>
                                    </p:set>
                                    <p:animEffect filter="fade" transition="in">
                                      <p:cBhvr>
                                        <p:cTn dur="1000"/>
                                        <p:tgtEl>
                                          <p:spTgt spid="12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pearmint">
  <a:themeElements>
    <a:clrScheme name="Spearmint">
      <a:dk1>
        <a:srgbClr val="010A12"/>
      </a:dk1>
      <a:lt1>
        <a:srgbClr val="FFFFFF"/>
      </a:lt1>
      <a:dk2>
        <a:srgbClr val="FF9900"/>
      </a:dk2>
      <a:lt2>
        <a:srgbClr val="19E68C"/>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